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8"/>
  </p:notesMasterIdLst>
  <p:sldIdLst>
    <p:sldId id="270" r:id="rId2"/>
    <p:sldId id="2269" r:id="rId3"/>
    <p:sldId id="2270" r:id="rId4"/>
    <p:sldId id="303" r:id="rId5"/>
    <p:sldId id="2271" r:id="rId6"/>
    <p:sldId id="2272" r:id="rId7"/>
    <p:sldId id="2260" r:id="rId8"/>
    <p:sldId id="2264" r:id="rId9"/>
    <p:sldId id="2273" r:id="rId10"/>
    <p:sldId id="2262" r:id="rId11"/>
    <p:sldId id="2263" r:id="rId12"/>
    <p:sldId id="2259" r:id="rId13"/>
    <p:sldId id="2256" r:id="rId14"/>
    <p:sldId id="2257" r:id="rId15"/>
    <p:sldId id="2274" r:id="rId16"/>
    <p:sldId id="2275" r:id="rId17"/>
  </p:sldIdLst>
  <p:sldSz cx="12192000" cy="6858000"/>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FCF8DD6-A8DA-B702-3F56-BA86B7799FD5}" name="Aimie Clark" initials="AC" userId="S::Aimie@stepchangeinsafety.net::5ab98718-224f-4bce-83ef-bf75917c7207"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amieson, David SUKEP-UPC/W/HT" initials="JDSU" lastIdx="7" clrIdx="0">
    <p:extLst>
      <p:ext uri="{19B8F6BF-5375-455C-9EA6-DF929625EA0E}">
        <p15:presenceInfo xmlns:p15="http://schemas.microsoft.com/office/powerpoint/2012/main" userId="S::D.Jamieson@shell.com::e42ba250-da98-4517-8314-d160ea839e9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6C0C0"/>
    <a:srgbClr val="FFFFFF"/>
    <a:srgbClr val="E30313"/>
    <a:srgbClr val="221F20"/>
    <a:srgbClr val="FFE800"/>
    <a:srgbClr val="EB1C23"/>
    <a:srgbClr val="00629B"/>
    <a:srgbClr val="245BA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130" autoAdjust="0"/>
    <p:restoredTop sz="83193" autoAdjust="0"/>
  </p:normalViewPr>
  <p:slideViewPr>
    <p:cSldViewPr snapToGrid="0">
      <p:cViewPr varScale="1">
        <p:scale>
          <a:sx n="73" d="100"/>
          <a:sy n="73" d="100"/>
        </p:scale>
        <p:origin x="1020" y="60"/>
      </p:cViewPr>
      <p:guideLst/>
    </p:cSldViewPr>
  </p:slideViewPr>
  <p:notesTextViewPr>
    <p:cViewPr>
      <p:scale>
        <a:sx n="1" d="1"/>
        <a:sy n="1" d="1"/>
      </p:scale>
      <p:origin x="0" y="0"/>
    </p:cViewPr>
  </p:notesTextViewPr>
  <p:gridSpacing cx="36004" cy="36004"/>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microsoft.com/office/2018/10/relationships/authors" Target="author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2A434FDB-F2F0-48A6-99E3-24FE155066BE}" type="datetimeFigureOut">
              <a:rPr lang="en-GB" smtClean="0"/>
              <a:t>30/06/2022</a:t>
            </a:fld>
            <a:endParaRPr lang="en-GB"/>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F901E102-8E99-45FB-AFE0-DEF7127A56AC}" type="slidenum">
              <a:rPr lang="en-GB" smtClean="0"/>
              <a:t>‹#›</a:t>
            </a:fld>
            <a:endParaRPr lang="en-GB"/>
          </a:p>
        </p:txBody>
      </p:sp>
    </p:spTree>
    <p:extLst>
      <p:ext uri="{BB962C8B-B14F-4D97-AF65-F5344CB8AC3E}">
        <p14:creationId xmlns:p14="http://schemas.microsoft.com/office/powerpoint/2010/main" val="8509867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2</a:t>
            </a:fld>
            <a:endParaRPr lang="en-GB"/>
          </a:p>
        </p:txBody>
      </p:sp>
    </p:spTree>
    <p:extLst>
      <p:ext uri="{BB962C8B-B14F-4D97-AF65-F5344CB8AC3E}">
        <p14:creationId xmlns:p14="http://schemas.microsoft.com/office/powerpoint/2010/main" val="28086913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11</a:t>
            </a:fld>
            <a:endParaRPr lang="en-GB"/>
          </a:p>
        </p:txBody>
      </p:sp>
    </p:spTree>
    <p:extLst>
      <p:ext uri="{BB962C8B-B14F-4D97-AF65-F5344CB8AC3E}">
        <p14:creationId xmlns:p14="http://schemas.microsoft.com/office/powerpoint/2010/main" val="22421779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12</a:t>
            </a:fld>
            <a:endParaRPr lang="en-GB"/>
          </a:p>
        </p:txBody>
      </p:sp>
    </p:spTree>
    <p:extLst>
      <p:ext uri="{BB962C8B-B14F-4D97-AF65-F5344CB8AC3E}">
        <p14:creationId xmlns:p14="http://schemas.microsoft.com/office/powerpoint/2010/main" val="518413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13</a:t>
            </a:fld>
            <a:endParaRPr lang="en-GB"/>
          </a:p>
        </p:txBody>
      </p:sp>
    </p:spTree>
    <p:extLst>
      <p:ext uri="{BB962C8B-B14F-4D97-AF65-F5344CB8AC3E}">
        <p14:creationId xmlns:p14="http://schemas.microsoft.com/office/powerpoint/2010/main" val="73929025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14</a:t>
            </a:fld>
            <a:endParaRPr lang="en-GB"/>
          </a:p>
        </p:txBody>
      </p:sp>
    </p:spTree>
    <p:extLst>
      <p:ext uri="{BB962C8B-B14F-4D97-AF65-F5344CB8AC3E}">
        <p14:creationId xmlns:p14="http://schemas.microsoft.com/office/powerpoint/2010/main" val="39968366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982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26132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3</a:t>
            </a:fld>
            <a:endParaRPr lang="en-GB"/>
          </a:p>
        </p:txBody>
      </p:sp>
    </p:spTree>
    <p:extLst>
      <p:ext uri="{BB962C8B-B14F-4D97-AF65-F5344CB8AC3E}">
        <p14:creationId xmlns:p14="http://schemas.microsoft.com/office/powerpoint/2010/main" val="15076661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4</a:t>
            </a:fld>
            <a:endParaRPr lang="en-GB"/>
          </a:p>
        </p:txBody>
      </p:sp>
    </p:spTree>
    <p:extLst>
      <p:ext uri="{BB962C8B-B14F-4D97-AF65-F5344CB8AC3E}">
        <p14:creationId xmlns:p14="http://schemas.microsoft.com/office/powerpoint/2010/main" val="12277076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5</a:t>
            </a:fld>
            <a:endParaRPr lang="en-GB"/>
          </a:p>
        </p:txBody>
      </p:sp>
    </p:spTree>
    <p:extLst>
      <p:ext uri="{BB962C8B-B14F-4D97-AF65-F5344CB8AC3E}">
        <p14:creationId xmlns:p14="http://schemas.microsoft.com/office/powerpoint/2010/main" val="11525582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6</a:t>
            </a:fld>
            <a:endParaRPr lang="en-GB"/>
          </a:p>
        </p:txBody>
      </p:sp>
    </p:spTree>
    <p:extLst>
      <p:ext uri="{BB962C8B-B14F-4D97-AF65-F5344CB8AC3E}">
        <p14:creationId xmlns:p14="http://schemas.microsoft.com/office/powerpoint/2010/main" val="511726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7</a:t>
            </a:fld>
            <a:endParaRPr lang="en-GB"/>
          </a:p>
        </p:txBody>
      </p:sp>
    </p:spTree>
    <p:extLst>
      <p:ext uri="{BB962C8B-B14F-4D97-AF65-F5344CB8AC3E}">
        <p14:creationId xmlns:p14="http://schemas.microsoft.com/office/powerpoint/2010/main" val="22147585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8</a:t>
            </a:fld>
            <a:endParaRPr lang="en-GB"/>
          </a:p>
        </p:txBody>
      </p:sp>
    </p:spTree>
    <p:extLst>
      <p:ext uri="{BB962C8B-B14F-4D97-AF65-F5344CB8AC3E}">
        <p14:creationId xmlns:p14="http://schemas.microsoft.com/office/powerpoint/2010/main" val="19360849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9</a:t>
            </a:fld>
            <a:endParaRPr lang="en-GB"/>
          </a:p>
        </p:txBody>
      </p:sp>
    </p:spTree>
    <p:extLst>
      <p:ext uri="{BB962C8B-B14F-4D97-AF65-F5344CB8AC3E}">
        <p14:creationId xmlns:p14="http://schemas.microsoft.com/office/powerpoint/2010/main" val="42245695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10</a:t>
            </a:fld>
            <a:endParaRPr lang="en-GB"/>
          </a:p>
        </p:txBody>
      </p:sp>
    </p:spTree>
    <p:extLst>
      <p:ext uri="{BB962C8B-B14F-4D97-AF65-F5344CB8AC3E}">
        <p14:creationId xmlns:p14="http://schemas.microsoft.com/office/powerpoint/2010/main" val="95034959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30/06/2022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688584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30/06/2022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19800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30/06/2022</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33741516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30/06/2022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2421244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30/06/2022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3489801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30/06/2022</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92104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30/06/2022</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6560589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30/06/2022</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4480211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30/06/2022</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55485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30/06/2022</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9249518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30/06/2022</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1402785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30/06/2022</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pic>
        <p:nvPicPr>
          <p:cNvPr id="9" name="Picture 8">
            <a:extLst>
              <a:ext uri="{FF2B5EF4-FFF2-40B4-BE49-F238E27FC236}">
                <a16:creationId xmlns:a16="http://schemas.microsoft.com/office/drawing/2014/main" id="{ECD3F803-C96E-4900-8957-95EB8D129198}"/>
              </a:ext>
            </a:extLst>
          </p:cNvPr>
          <p:cNvPicPr>
            <a:picLocks noChangeAspect="1"/>
          </p:cNvPicPr>
          <p:nvPr userDrawn="1"/>
        </p:nvPicPr>
        <p:blipFill rotWithShape="1">
          <a:blip r:embed="rId13">
            <a:alphaModFix amt="35000"/>
          </a:blip>
          <a:srcRect b="13585"/>
          <a:stretch/>
        </p:blipFill>
        <p:spPr>
          <a:xfrm>
            <a:off x="0" y="0"/>
            <a:ext cx="12192000" cy="5926391"/>
          </a:xfrm>
          <a:prstGeom prst="rect">
            <a:avLst/>
          </a:prstGeom>
        </p:spPr>
      </p:pic>
      <p:pic>
        <p:nvPicPr>
          <p:cNvPr id="10" name="Picture 9">
            <a:extLst>
              <a:ext uri="{FF2B5EF4-FFF2-40B4-BE49-F238E27FC236}">
                <a16:creationId xmlns:a16="http://schemas.microsoft.com/office/drawing/2014/main" id="{AFFA07F3-A2B4-4A1D-B16A-6B650383546C}"/>
              </a:ext>
            </a:extLst>
          </p:cNvPr>
          <p:cNvPicPr>
            <a:picLocks noChangeAspect="1"/>
          </p:cNvPicPr>
          <p:nvPr userDrawn="1"/>
        </p:nvPicPr>
        <p:blipFill rotWithShape="1">
          <a:blip r:embed="rId13">
            <a:alphaModFix/>
          </a:blip>
          <a:srcRect t="86509"/>
          <a:stretch/>
        </p:blipFill>
        <p:spPr>
          <a:xfrm>
            <a:off x="0" y="5932800"/>
            <a:ext cx="12192000" cy="925199"/>
          </a:xfrm>
          <a:prstGeom prst="rect">
            <a:avLst/>
          </a:prstGeom>
        </p:spPr>
      </p:pic>
    </p:spTree>
    <p:extLst>
      <p:ext uri="{BB962C8B-B14F-4D97-AF65-F5344CB8AC3E}">
        <p14:creationId xmlns:p14="http://schemas.microsoft.com/office/powerpoint/2010/main" val="24468849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2.png"/><Relationship Id="rId7" Type="http://schemas.openxmlformats.org/officeDocument/2006/relationships/image" Target="../media/image35.png"/><Relationship Id="rId2" Type="http://schemas.openxmlformats.org/officeDocument/2006/relationships/notesSlide" Target="../notesSlides/notesSlide9.xml"/><Relationship Id="rId1" Type="http://schemas.openxmlformats.org/officeDocument/2006/relationships/slideLayout" Target="../slideLayouts/slideLayout4.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11.png"/></Relationships>
</file>

<file path=ppt/slides/_rels/slide11.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40.png"/><Relationship Id="rId5" Type="http://schemas.openxmlformats.org/officeDocument/2006/relationships/image" Target="../media/image39.emf"/><Relationship Id="rId10" Type="http://schemas.openxmlformats.org/officeDocument/2006/relationships/image" Target="../media/image11.png"/><Relationship Id="rId4" Type="http://schemas.openxmlformats.org/officeDocument/2006/relationships/image" Target="../media/image38.png"/><Relationship Id="rId9" Type="http://schemas.openxmlformats.org/officeDocument/2006/relationships/image" Target="../media/image43.png"/></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4.xml"/><Relationship Id="rId5" Type="http://schemas.openxmlformats.org/officeDocument/2006/relationships/image" Target="../media/image18.png"/><Relationship Id="rId4" Type="http://schemas.openxmlformats.org/officeDocument/2006/relationships/image" Target="../media/image44.png"/></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4.xml"/><Relationship Id="rId5" Type="http://schemas.openxmlformats.org/officeDocument/2006/relationships/image" Target="../media/image46.png"/><Relationship Id="rId4" Type="http://schemas.openxmlformats.org/officeDocument/2006/relationships/image" Target="../media/image45.png"/></Relationships>
</file>

<file path=ppt/slides/_rels/slide1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3.xml"/><Relationship Id="rId1" Type="http://schemas.openxmlformats.org/officeDocument/2006/relationships/slideLayout" Target="../slideLayouts/slideLayout4.xml"/><Relationship Id="rId5" Type="http://schemas.openxmlformats.org/officeDocument/2006/relationships/hyperlink" Target="https://www.stepchangeinsafety.net/resources/mental-health-awareness-guidance/" TargetMode="External"/><Relationship Id="rId4" Type="http://schemas.openxmlformats.org/officeDocument/2006/relationships/image" Target="../media/image14.png"/></Relationships>
</file>

<file path=ppt/slides/_rels/slide1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4.xml"/><Relationship Id="rId1" Type="http://schemas.openxmlformats.org/officeDocument/2006/relationships/slideLayout" Target="../slideLayouts/slideLayout4.xml"/><Relationship Id="rId6" Type="http://schemas.openxmlformats.org/officeDocument/2006/relationships/hyperlink" Target="https://www.hse.gov.uk/pubns/priced/hsg256.pdf" TargetMode="External"/><Relationship Id="rId5" Type="http://schemas.openxmlformats.org/officeDocument/2006/relationships/hyperlink" Target="https://www.stepchangeinsafety.net/resources/oim-guidance-for-offshore-rotas-and-rest-periods/" TargetMode="External"/><Relationship Id="rId4" Type="http://schemas.openxmlformats.org/officeDocument/2006/relationships/image" Target="../media/image18.png"/></Relationships>
</file>

<file path=ppt/slides/_rels/slide1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5.xml"/><Relationship Id="rId1" Type="http://schemas.openxmlformats.org/officeDocument/2006/relationships/slideLayout" Target="../slideLayouts/slideLayout4.xml"/><Relationship Id="rId4" Type="http://schemas.openxmlformats.org/officeDocument/2006/relationships/image" Target="../media/image50.png"/></Relationships>
</file>

<file path=ppt/slides/_rels/slide2.xml.rels><?xml version="1.0" encoding="UTF-8" standalone="yes"?>
<Relationships xmlns="http://schemas.openxmlformats.org/package/2006/relationships"><Relationship Id="rId8" Type="http://schemas.openxmlformats.org/officeDocument/2006/relationships/image" Target="../media/image7.svg"/><Relationship Id="rId3" Type="http://schemas.openxmlformats.org/officeDocument/2006/relationships/hyperlink" Target="https://www.stepchangeinsafety.net/contact/" TargetMode="External"/><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4.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hyperlink" Target="https://www.stepchangeinsafety.net/alerts-moments/submit/" TargetMode="External"/></Relationships>
</file>

<file path=ppt/slides/_rels/slide3.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17.sv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11.png"/><Relationship Id="rId11" Type="http://schemas.openxmlformats.org/officeDocument/2006/relationships/image" Target="../media/image16.png"/><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18.png"/></Relationships>
</file>

<file path=ppt/slides/_rels/slide5.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21.JPG"/><Relationship Id="rId5" Type="http://schemas.openxmlformats.org/officeDocument/2006/relationships/image" Target="../media/image20.jpeg"/><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4.xml"/><Relationship Id="rId5" Type="http://schemas.openxmlformats.org/officeDocument/2006/relationships/image" Target="../media/image18.png"/><Relationship Id="rId4" Type="http://schemas.openxmlformats.org/officeDocument/2006/relationships/image" Target="../media/image22.jpe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hyperlink" Target="https://www.stepchangeinsafety.net/resources/eye-safety/" TargetMode="External"/><Relationship Id="rId2" Type="http://schemas.openxmlformats.org/officeDocument/2006/relationships/notesSlide" Target="../notesSlides/notesSlide6.xml"/><Relationship Id="rId1" Type="http://schemas.openxmlformats.org/officeDocument/2006/relationships/slideLayout" Target="../slideLayouts/slideLayout4.xml"/><Relationship Id="rId6" Type="http://schemas.openxmlformats.org/officeDocument/2006/relationships/image" Target="../media/image25.png"/><Relationship Id="rId5" Type="http://schemas.openxmlformats.org/officeDocument/2006/relationships/image" Target="../media/image24.jpg"/><Relationship Id="rId4" Type="http://schemas.openxmlformats.org/officeDocument/2006/relationships/image" Target="../media/image23.png"/></Relationships>
</file>

<file path=ppt/slides/_rels/slide8.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6.png"/><Relationship Id="rId7"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 Id="rId9" Type="http://schemas.openxmlformats.org/officeDocument/2006/relationships/image" Target="../media/image18.png"/></Relationships>
</file>

<file path=ppt/slides/_rels/slide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openxmlformats.org/officeDocument/2006/relationships/image" Target="../media/image31.png"/><Relationship Id="rId5" Type="http://schemas.openxmlformats.org/officeDocument/2006/relationships/image" Target="../media/image18.png"/><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E5134B1E-7A71-4DEB-90DE-6B983CBA9B1F}"/>
              </a:ext>
            </a:extLst>
          </p:cNvPr>
          <p:cNvSpPr/>
          <p:nvPr/>
        </p:nvSpPr>
        <p:spPr>
          <a:xfrm>
            <a:off x="143838" y="6071112"/>
            <a:ext cx="8130332" cy="461665"/>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We want to prevent similar incidents occurring.  All guidance herein is provided in good faith and Step Change in Safety nor its member companies accept responsibility for any inaccuracies or omissions contained within this safety moment.</a:t>
            </a:r>
          </a:p>
        </p:txBody>
      </p:sp>
      <p:sp>
        <p:nvSpPr>
          <p:cNvPr id="17" name="Title 8">
            <a:extLst>
              <a:ext uri="{FF2B5EF4-FFF2-40B4-BE49-F238E27FC236}">
                <a16:creationId xmlns:a16="http://schemas.microsoft.com/office/drawing/2014/main" id="{B30F2847-C85F-4FBC-AE69-3158F280D2C6}"/>
              </a:ext>
            </a:extLst>
          </p:cNvPr>
          <p:cNvSpPr>
            <a:spLocks noGrp="1"/>
          </p:cNvSpPr>
          <p:nvPr>
            <p:ph type="ctrTitle"/>
          </p:nvPr>
        </p:nvSpPr>
        <p:spPr>
          <a:xfrm>
            <a:off x="287547" y="-26123"/>
            <a:ext cx="11753889" cy="1425984"/>
          </a:xfrm>
        </p:spPr>
        <p:txBody>
          <a:bodyPr>
            <a:normAutofit/>
          </a:bodyPr>
          <a:lstStyle/>
          <a:p>
            <a:pPr algn="l"/>
            <a:r>
              <a:rPr lang="en-GB" dirty="0">
                <a:solidFill>
                  <a:schemeClr val="bg1"/>
                </a:solidFill>
              </a:rPr>
              <a:t>Prevention of Personal Injuries</a:t>
            </a:r>
          </a:p>
        </p:txBody>
      </p:sp>
      <p:pic>
        <p:nvPicPr>
          <p:cNvPr id="3" name="Picture 2" descr="A picture containing text, clock&#10;&#10;Description automatically generated">
            <a:extLst>
              <a:ext uri="{FF2B5EF4-FFF2-40B4-BE49-F238E27FC236}">
                <a16:creationId xmlns:a16="http://schemas.microsoft.com/office/drawing/2014/main" id="{B4BCB6FA-BA11-A869-5E32-44CA7EF9019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3028" y="1883160"/>
            <a:ext cx="7719631" cy="4187952"/>
          </a:xfrm>
          <a:prstGeom prst="rect">
            <a:avLst/>
          </a:prstGeom>
        </p:spPr>
      </p:pic>
    </p:spTree>
    <p:extLst>
      <p:ext uri="{BB962C8B-B14F-4D97-AF65-F5344CB8AC3E}">
        <p14:creationId xmlns:p14="http://schemas.microsoft.com/office/powerpoint/2010/main" val="321937109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F24D335-6C3F-3D9F-1D16-33681E9EF62C}"/>
              </a:ext>
            </a:extLst>
          </p:cNvPr>
          <p:cNvSpPr/>
          <p:nvPr/>
        </p:nvSpPr>
        <p:spPr>
          <a:xfrm>
            <a:off x="461066" y="4461206"/>
            <a:ext cx="2407650" cy="1272158"/>
          </a:xfrm>
          <a:prstGeom prst="rect">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p:cNvSpPr txBox="1"/>
          <p:nvPr/>
        </p:nvSpPr>
        <p:spPr>
          <a:xfrm>
            <a:off x="256177" y="2545479"/>
            <a:ext cx="6339832" cy="2246769"/>
          </a:xfrm>
          <a:prstGeom prst="rect">
            <a:avLst/>
          </a:prstGeom>
          <a:noFill/>
        </p:spPr>
        <p:txBody>
          <a:bodyPr wrap="square" rtlCol="0">
            <a:spAutoFit/>
          </a:bodyPr>
          <a:lstStyle/>
          <a:p>
            <a:pPr marL="285750" indent="-285750">
              <a:buFont typeface="Arial" panose="020B0604020202020204" pitchFamily="34" charset="0"/>
              <a:buChar char="•"/>
            </a:pPr>
            <a:r>
              <a:rPr lang="en-GB" sz="1400" dirty="0"/>
              <a:t>Can we put controls in place to move hands away from points of injury?</a:t>
            </a:r>
          </a:p>
          <a:p>
            <a:r>
              <a:rPr lang="en-GB" sz="1400" dirty="0"/>
              <a:t>	- Push / Pull tools for manoeuvring crane lifted items.</a:t>
            </a:r>
          </a:p>
          <a:p>
            <a:r>
              <a:rPr lang="en-GB" sz="1400" dirty="0"/>
              <a:t>	- Tool adaptors like finger savers.</a:t>
            </a:r>
          </a:p>
          <a:p>
            <a:endParaRPr lang="en-GB" sz="1400" dirty="0"/>
          </a:p>
          <a:p>
            <a:pPr marL="285750" indent="-285750">
              <a:buFont typeface="Arial" panose="020B0604020202020204" pitchFamily="34" charset="0"/>
              <a:buChar char="•"/>
            </a:pPr>
            <a:r>
              <a:rPr lang="en-GB" sz="1400" dirty="0"/>
              <a:t>Are we Situational &amp; Spatial aware?</a:t>
            </a:r>
          </a:p>
          <a:p>
            <a:r>
              <a:rPr lang="en-GB" sz="1400" dirty="0"/>
              <a:t>	- Conducting 360</a:t>
            </a:r>
            <a:r>
              <a:rPr lang="en-GB" sz="1400" dirty="0">
                <a:sym typeface="Symbol" panose="05050102010706020507" pitchFamily="18" charset="2"/>
              </a:rPr>
              <a:t>/20 second scans.</a:t>
            </a:r>
          </a:p>
          <a:p>
            <a:endParaRPr lang="en-GB" sz="1400" dirty="0">
              <a:sym typeface="Symbol" panose="05050102010706020507" pitchFamily="18" charset="2"/>
            </a:endParaRPr>
          </a:p>
          <a:p>
            <a:pPr marL="285750" indent="-285750">
              <a:buFont typeface="Arial" panose="020B0604020202020204" pitchFamily="34" charset="0"/>
              <a:buChar char="•"/>
            </a:pPr>
            <a:r>
              <a:rPr lang="en-GB" sz="1400" dirty="0">
                <a:sym typeface="Symbol" panose="05050102010706020507" pitchFamily="18" charset="2"/>
              </a:rPr>
              <a:t>Have we selected the best hand protection?</a:t>
            </a:r>
          </a:p>
          <a:p>
            <a:endParaRPr lang="en-GB" sz="1400" dirty="0">
              <a:sym typeface="Symbol" panose="05050102010706020507" pitchFamily="18" charset="2"/>
            </a:endParaRPr>
          </a:p>
          <a:p>
            <a:endParaRPr lang="en-GB" sz="1400" dirty="0"/>
          </a:p>
        </p:txBody>
      </p:sp>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9" name="Rectangle 8">
            <a:extLst>
              <a:ext uri="{FF2B5EF4-FFF2-40B4-BE49-F238E27FC236}">
                <a16:creationId xmlns:a16="http://schemas.microsoft.com/office/drawing/2014/main" id="{F49B471E-32FB-4AC7-913F-D784EBB167C6}"/>
              </a:ext>
            </a:extLst>
          </p:cNvPr>
          <p:cNvSpPr/>
          <p:nvPr/>
        </p:nvSpPr>
        <p:spPr>
          <a:xfrm>
            <a:off x="2737309" y="6172069"/>
            <a:ext cx="1661865"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Hand Safety</a:t>
            </a:r>
          </a:p>
        </p:txBody>
      </p:sp>
      <p:sp>
        <p:nvSpPr>
          <p:cNvPr id="10" name="TextBox 9">
            <a:extLst>
              <a:ext uri="{FF2B5EF4-FFF2-40B4-BE49-F238E27FC236}">
                <a16:creationId xmlns:a16="http://schemas.microsoft.com/office/drawing/2014/main" id="{B5E34484-B48B-0ECD-21EF-B70C3C0CDD92}"/>
              </a:ext>
            </a:extLst>
          </p:cNvPr>
          <p:cNvSpPr txBox="1"/>
          <p:nvPr/>
        </p:nvSpPr>
        <p:spPr>
          <a:xfrm>
            <a:off x="287547" y="1839558"/>
            <a:ext cx="8097204" cy="584775"/>
          </a:xfrm>
          <a:prstGeom prst="rect">
            <a:avLst/>
          </a:prstGeom>
          <a:noFill/>
        </p:spPr>
        <p:txBody>
          <a:bodyPr wrap="square">
            <a:spAutoFit/>
          </a:bodyPr>
          <a:lstStyle/>
          <a:p>
            <a:pPr algn="just"/>
            <a:endParaRPr lang="en-US" sz="1600" b="1" dirty="0">
              <a:solidFill>
                <a:srgbClr val="C00000"/>
              </a:solidFill>
              <a:ea typeface="Calibri" panose="020F0502020204030204" pitchFamily="34" charset="0"/>
            </a:endParaRPr>
          </a:p>
          <a:p>
            <a:pPr algn="just"/>
            <a:r>
              <a:rPr lang="en-US" sz="1600" b="1" dirty="0">
                <a:solidFill>
                  <a:srgbClr val="C00000"/>
                </a:solidFill>
                <a:ea typeface="Calibri" panose="020F0502020204030204" pitchFamily="34" charset="0"/>
              </a:rPr>
              <a:t>Think about </a:t>
            </a:r>
            <a:r>
              <a:rPr lang="en-US" sz="1600" b="1" u="sng" dirty="0">
                <a:solidFill>
                  <a:srgbClr val="0070C0"/>
                </a:solidFill>
                <a:ea typeface="Calibri" panose="020F0502020204030204" pitchFamily="34" charset="0"/>
              </a:rPr>
              <a:t>line of fire </a:t>
            </a:r>
            <a:r>
              <a:rPr lang="en-US" sz="1600" b="1" dirty="0">
                <a:solidFill>
                  <a:srgbClr val="C00000"/>
                </a:solidFill>
                <a:ea typeface="Calibri" panose="020F0502020204030204" pitchFamily="34" charset="0"/>
              </a:rPr>
              <a:t>and hand placement during tasks.</a:t>
            </a:r>
            <a:endParaRPr lang="en-GB" sz="1600" b="1" dirty="0">
              <a:solidFill>
                <a:srgbClr val="C00000"/>
              </a:solidFill>
              <a:effectLst/>
              <a:ea typeface="Calibri" panose="020F0502020204030204" pitchFamily="34" charset="0"/>
            </a:endParaRPr>
          </a:p>
        </p:txBody>
      </p:sp>
      <p:pic>
        <p:nvPicPr>
          <p:cNvPr id="11" name="Picture 10">
            <a:extLst>
              <a:ext uri="{FF2B5EF4-FFF2-40B4-BE49-F238E27FC236}">
                <a16:creationId xmlns:a16="http://schemas.microsoft.com/office/drawing/2014/main" id="{A574DF37-A7C4-E803-B6A7-4B99B2DE23B5}"/>
              </a:ext>
            </a:extLst>
          </p:cNvPr>
          <p:cNvPicPr>
            <a:picLocks noChangeAspect="1"/>
          </p:cNvPicPr>
          <p:nvPr/>
        </p:nvPicPr>
        <p:blipFill>
          <a:blip r:embed="rId3"/>
          <a:stretch>
            <a:fillRect/>
          </a:stretch>
        </p:blipFill>
        <p:spPr>
          <a:xfrm>
            <a:off x="7142846" y="1002937"/>
            <a:ext cx="4367565" cy="3151851"/>
          </a:xfrm>
          <a:prstGeom prst="rect">
            <a:avLst/>
          </a:prstGeom>
        </p:spPr>
      </p:pic>
      <p:pic>
        <p:nvPicPr>
          <p:cNvPr id="12" name="Picture 11" descr="Icon&#10;&#10;Description automatically generated">
            <a:extLst>
              <a:ext uri="{FF2B5EF4-FFF2-40B4-BE49-F238E27FC236}">
                <a16:creationId xmlns:a16="http://schemas.microsoft.com/office/drawing/2014/main" id="{F720912A-BF71-8923-A5DE-9F4B47E31B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2727" y="135298"/>
            <a:ext cx="1823242" cy="1823242"/>
          </a:xfrm>
          <a:prstGeom prst="rect">
            <a:avLst/>
          </a:prstGeom>
        </p:spPr>
      </p:pic>
      <p:sp>
        <p:nvSpPr>
          <p:cNvPr id="15" name="TextBox 14">
            <a:extLst>
              <a:ext uri="{FF2B5EF4-FFF2-40B4-BE49-F238E27FC236}">
                <a16:creationId xmlns:a16="http://schemas.microsoft.com/office/drawing/2014/main" id="{B609D8B8-EBBB-95FD-EF7D-D829326A0CA6}"/>
              </a:ext>
            </a:extLst>
          </p:cNvPr>
          <p:cNvSpPr txBox="1"/>
          <p:nvPr/>
        </p:nvSpPr>
        <p:spPr>
          <a:xfrm>
            <a:off x="1533741" y="218560"/>
            <a:ext cx="7298287" cy="1765740"/>
          </a:xfrm>
          <a:prstGeom prst="rect">
            <a:avLst/>
          </a:prstGeom>
          <a:noFill/>
        </p:spPr>
        <p:txBody>
          <a:bodyPr wrap="square">
            <a:spAutoFit/>
          </a:bodyPr>
          <a:lstStyle/>
          <a:p>
            <a:pPr>
              <a:lnSpc>
                <a:spcPct val="115000"/>
              </a:lnSpc>
              <a:spcAft>
                <a:spcPts val="1000"/>
              </a:spcAft>
            </a:pPr>
            <a:r>
              <a:rPr lang="en-US" sz="1200" dirty="0">
                <a:solidFill>
                  <a:schemeClr val="bg1">
                    <a:lumMod val="50000"/>
                  </a:schemeClr>
                </a:solidFill>
                <a:effectLst/>
                <a:ea typeface="Calibri" panose="020F0502020204030204" pitchFamily="34" charset="0"/>
                <a:cs typeface="Times New Roman" panose="02020603050405020304" pitchFamily="18" charset="0"/>
              </a:rPr>
              <a:t>Whether gripping, moving o</a:t>
            </a:r>
            <a:r>
              <a:rPr lang="en-US" sz="1200" dirty="0">
                <a:solidFill>
                  <a:schemeClr val="bg1">
                    <a:lumMod val="50000"/>
                  </a:schemeClr>
                </a:solidFill>
                <a:ea typeface="Calibri" panose="020F0502020204030204" pitchFamily="34" charset="0"/>
                <a:cs typeface="Times New Roman" panose="02020603050405020304" pitchFamily="18" charset="0"/>
              </a:rPr>
              <a:t>r feeling, hands are critical to the majority of the physical work activity that we do.</a:t>
            </a:r>
          </a:p>
          <a:p>
            <a:pPr>
              <a:lnSpc>
                <a:spcPct val="115000"/>
              </a:lnSpc>
              <a:spcAft>
                <a:spcPts val="1000"/>
              </a:spcAft>
            </a:pPr>
            <a:r>
              <a:rPr lang="en-US" sz="1200" dirty="0">
                <a:solidFill>
                  <a:schemeClr val="bg1">
                    <a:lumMod val="50000"/>
                  </a:schemeClr>
                </a:solidFill>
                <a:effectLst/>
                <a:ea typeface="Calibri" panose="020F0502020204030204" pitchFamily="34" charset="0"/>
                <a:cs typeface="Times New Roman" panose="02020603050405020304" pitchFamily="18" charset="0"/>
              </a:rPr>
              <a:t>We must not take our hands for granted</a:t>
            </a:r>
            <a:r>
              <a:rPr lang="en-US" sz="1200" dirty="0">
                <a:solidFill>
                  <a:schemeClr val="bg1">
                    <a:lumMod val="50000"/>
                  </a:schemeClr>
                </a:solidFill>
                <a:ea typeface="Calibri" panose="020F0502020204030204" pitchFamily="34" charset="0"/>
                <a:cs typeface="Times New Roman" panose="02020603050405020304" pitchFamily="18" charset="0"/>
              </a:rPr>
              <a:t>, as they can easily become injured through hazards such as:</a:t>
            </a:r>
          </a:p>
          <a:p>
            <a:pPr marL="171450" indent="-171450">
              <a:lnSpc>
                <a:spcPct val="50000"/>
              </a:lnSpc>
              <a:spcAft>
                <a:spcPts val="1000"/>
              </a:spcAft>
              <a:buFont typeface="Arial" panose="020B0604020202020204" pitchFamily="34" charset="0"/>
              <a:buChar char="•"/>
            </a:pPr>
            <a:r>
              <a:rPr lang="en-US" sz="1200" dirty="0">
                <a:solidFill>
                  <a:schemeClr val="bg1">
                    <a:lumMod val="50000"/>
                  </a:schemeClr>
                </a:solidFill>
                <a:effectLst/>
                <a:ea typeface="Calibri" panose="020F0502020204030204" pitchFamily="34" charset="0"/>
                <a:cs typeface="Times New Roman" panose="02020603050405020304" pitchFamily="18" charset="0"/>
              </a:rPr>
              <a:t>Sharp objects</a:t>
            </a:r>
          </a:p>
          <a:p>
            <a:pPr marL="171450" indent="-171450">
              <a:lnSpc>
                <a:spcPct val="50000"/>
              </a:lnSpc>
              <a:spcAft>
                <a:spcPts val="1000"/>
              </a:spcAft>
              <a:buFont typeface="Arial" panose="020B0604020202020204" pitchFamily="34" charset="0"/>
              <a:buChar char="•"/>
            </a:pPr>
            <a:r>
              <a:rPr lang="en-US" sz="1200" dirty="0">
                <a:solidFill>
                  <a:schemeClr val="bg1">
                    <a:lumMod val="50000"/>
                  </a:schemeClr>
                </a:solidFill>
                <a:ea typeface="Calibri" panose="020F0502020204030204" pitchFamily="34" charset="0"/>
                <a:cs typeface="Times New Roman" panose="02020603050405020304" pitchFamily="18" charset="0"/>
              </a:rPr>
              <a:t>Heavy Objects</a:t>
            </a:r>
          </a:p>
          <a:p>
            <a:pPr marL="171450" indent="-171450">
              <a:lnSpc>
                <a:spcPct val="50000"/>
              </a:lnSpc>
              <a:spcAft>
                <a:spcPts val="1000"/>
              </a:spcAft>
              <a:buFont typeface="Arial" panose="020B0604020202020204" pitchFamily="34" charset="0"/>
              <a:buChar char="•"/>
            </a:pPr>
            <a:r>
              <a:rPr lang="en-US" sz="1200" dirty="0">
                <a:solidFill>
                  <a:schemeClr val="bg1">
                    <a:lumMod val="50000"/>
                  </a:schemeClr>
                </a:solidFill>
                <a:effectLst/>
                <a:ea typeface="Calibri" panose="020F0502020204030204" pitchFamily="34" charset="0"/>
                <a:cs typeface="Times New Roman" panose="02020603050405020304" pitchFamily="18" charset="0"/>
              </a:rPr>
              <a:t>Pinch Points</a:t>
            </a:r>
          </a:p>
          <a:p>
            <a:pPr marL="171450" indent="-171450">
              <a:lnSpc>
                <a:spcPct val="50000"/>
              </a:lnSpc>
              <a:spcAft>
                <a:spcPts val="1000"/>
              </a:spcAft>
              <a:buFont typeface="Arial" panose="020B0604020202020204" pitchFamily="34" charset="0"/>
              <a:buChar char="•"/>
            </a:pPr>
            <a:r>
              <a:rPr lang="en-US" sz="1200" dirty="0">
                <a:solidFill>
                  <a:schemeClr val="bg1">
                    <a:lumMod val="50000"/>
                  </a:schemeClr>
                </a:solidFill>
                <a:ea typeface="Calibri" panose="020F0502020204030204" pitchFamily="34" charset="0"/>
                <a:cs typeface="Times New Roman" panose="02020603050405020304" pitchFamily="18" charset="0"/>
              </a:rPr>
              <a:t>Hot and cold items</a:t>
            </a:r>
          </a:p>
          <a:p>
            <a:pPr marL="171450" indent="-171450">
              <a:lnSpc>
                <a:spcPct val="50000"/>
              </a:lnSpc>
              <a:spcAft>
                <a:spcPts val="1000"/>
              </a:spcAft>
              <a:buFont typeface="Arial" panose="020B0604020202020204" pitchFamily="34" charset="0"/>
              <a:buChar char="•"/>
            </a:pPr>
            <a:r>
              <a:rPr lang="en-US" sz="1200" dirty="0">
                <a:solidFill>
                  <a:schemeClr val="bg1">
                    <a:lumMod val="50000"/>
                  </a:schemeClr>
                </a:solidFill>
                <a:effectLst/>
                <a:ea typeface="Calibri" panose="020F0502020204030204" pitchFamily="34" charset="0"/>
                <a:cs typeface="Times New Roman" panose="02020603050405020304" pitchFamily="18" charset="0"/>
              </a:rPr>
              <a:t>Entanglement in rotating parts</a:t>
            </a:r>
            <a:endParaRPr lang="en-GB" sz="1200" dirty="0">
              <a:effectLst/>
              <a:ea typeface="Calibri" panose="020F0502020204030204" pitchFamily="34" charset="0"/>
            </a:endParaRPr>
          </a:p>
        </p:txBody>
      </p:sp>
      <p:pic>
        <p:nvPicPr>
          <p:cNvPr id="1026" name="Picture 2" descr="Anti Impact Cut Resistant 5 Gloves">
            <a:extLst>
              <a:ext uri="{FF2B5EF4-FFF2-40B4-BE49-F238E27FC236}">
                <a16:creationId xmlns:a16="http://schemas.microsoft.com/office/drawing/2014/main" id="{B6EC54D1-F7D3-C5CD-DCAD-0FA09F6567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30861" y="4454338"/>
            <a:ext cx="1243984" cy="1279026"/>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6">
            <a:extLst>
              <a:ext uri="{FF2B5EF4-FFF2-40B4-BE49-F238E27FC236}">
                <a16:creationId xmlns:a16="http://schemas.microsoft.com/office/drawing/2014/main" id="{1C58E2DF-A81F-8EE4-6436-982F585A7008}"/>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 name="AutoShape 8">
            <a:extLst>
              <a:ext uri="{FF2B5EF4-FFF2-40B4-BE49-F238E27FC236}">
                <a16:creationId xmlns:a16="http://schemas.microsoft.com/office/drawing/2014/main" id="{3FCDE65F-F127-B188-4EFC-448D876DFAB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 name="TextBox 18">
            <a:extLst>
              <a:ext uri="{FF2B5EF4-FFF2-40B4-BE49-F238E27FC236}">
                <a16:creationId xmlns:a16="http://schemas.microsoft.com/office/drawing/2014/main" id="{C779213F-ACE2-884B-9C75-9EB3ACD8F7FE}"/>
              </a:ext>
            </a:extLst>
          </p:cNvPr>
          <p:cNvSpPr txBox="1"/>
          <p:nvPr/>
        </p:nvSpPr>
        <p:spPr>
          <a:xfrm>
            <a:off x="461065" y="4688282"/>
            <a:ext cx="762817" cy="738664"/>
          </a:xfrm>
          <a:prstGeom prst="rect">
            <a:avLst/>
          </a:prstGeom>
          <a:noFill/>
        </p:spPr>
        <p:txBody>
          <a:bodyPr wrap="square" rtlCol="0">
            <a:spAutoFit/>
          </a:bodyPr>
          <a:lstStyle/>
          <a:p>
            <a:endParaRPr lang="en-GB" sz="1400" dirty="0">
              <a:sym typeface="Symbol" panose="05050102010706020507" pitchFamily="18" charset="2"/>
            </a:endParaRPr>
          </a:p>
          <a:p>
            <a:r>
              <a:rPr lang="en-GB" sz="1400" b="1" dirty="0">
                <a:sym typeface="Symbol" panose="05050102010706020507" pitchFamily="18" charset="2"/>
              </a:rPr>
              <a:t>Impact</a:t>
            </a:r>
          </a:p>
          <a:p>
            <a:endParaRPr lang="en-GB" sz="1400" dirty="0"/>
          </a:p>
        </p:txBody>
      </p:sp>
      <p:sp>
        <p:nvSpPr>
          <p:cNvPr id="24" name="Rectangle 23">
            <a:extLst>
              <a:ext uri="{FF2B5EF4-FFF2-40B4-BE49-F238E27FC236}">
                <a16:creationId xmlns:a16="http://schemas.microsoft.com/office/drawing/2014/main" id="{B1477511-ECC6-DB1C-3C71-399514AA8425}"/>
              </a:ext>
            </a:extLst>
          </p:cNvPr>
          <p:cNvSpPr/>
          <p:nvPr/>
        </p:nvSpPr>
        <p:spPr>
          <a:xfrm>
            <a:off x="3150642" y="4461206"/>
            <a:ext cx="2407650" cy="1272158"/>
          </a:xfrm>
          <a:prstGeom prst="rect">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TextBox 24">
            <a:extLst>
              <a:ext uri="{FF2B5EF4-FFF2-40B4-BE49-F238E27FC236}">
                <a16:creationId xmlns:a16="http://schemas.microsoft.com/office/drawing/2014/main" id="{591EBA2F-43EB-5E1B-59CE-DBBB07D9617E}"/>
              </a:ext>
            </a:extLst>
          </p:cNvPr>
          <p:cNvSpPr txBox="1"/>
          <p:nvPr/>
        </p:nvSpPr>
        <p:spPr>
          <a:xfrm>
            <a:off x="3150641" y="4688282"/>
            <a:ext cx="864677" cy="738664"/>
          </a:xfrm>
          <a:prstGeom prst="rect">
            <a:avLst/>
          </a:prstGeom>
          <a:noFill/>
        </p:spPr>
        <p:txBody>
          <a:bodyPr wrap="square" rtlCol="0">
            <a:spAutoFit/>
          </a:bodyPr>
          <a:lstStyle/>
          <a:p>
            <a:endParaRPr lang="en-GB" sz="1400" dirty="0">
              <a:sym typeface="Symbol" panose="05050102010706020507" pitchFamily="18" charset="2"/>
            </a:endParaRPr>
          </a:p>
          <a:p>
            <a:r>
              <a:rPr lang="en-GB" sz="1400" b="1" dirty="0">
                <a:sym typeface="Symbol" panose="05050102010706020507" pitchFamily="18" charset="2"/>
              </a:rPr>
              <a:t>Chemical</a:t>
            </a:r>
          </a:p>
          <a:p>
            <a:endParaRPr lang="en-GB" sz="1400" dirty="0"/>
          </a:p>
        </p:txBody>
      </p:sp>
      <p:pic>
        <p:nvPicPr>
          <p:cNvPr id="1028" name="Picture 4" descr="Mapa ULTRANITRIL 492 Green Chemical Resistant Nitrile Work Gloves, Size 9, Large, Nitrile Coated (10), 492 9">
            <a:extLst>
              <a:ext uri="{FF2B5EF4-FFF2-40B4-BE49-F238E27FC236}">
                <a16:creationId xmlns:a16="http://schemas.microsoft.com/office/drawing/2014/main" id="{F96839E7-6D82-8E6F-FA0F-B5AA11FE501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61525" y="4498937"/>
            <a:ext cx="782202" cy="1189828"/>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a:extLst>
              <a:ext uri="{FF2B5EF4-FFF2-40B4-BE49-F238E27FC236}">
                <a16:creationId xmlns:a16="http://schemas.microsoft.com/office/drawing/2014/main" id="{B442F53B-ED25-19A3-BC47-0723B7053541}"/>
              </a:ext>
            </a:extLst>
          </p:cNvPr>
          <p:cNvSpPr/>
          <p:nvPr/>
        </p:nvSpPr>
        <p:spPr>
          <a:xfrm>
            <a:off x="5840218" y="4454338"/>
            <a:ext cx="2407650" cy="1272158"/>
          </a:xfrm>
          <a:prstGeom prst="rect">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TextBox 26">
            <a:extLst>
              <a:ext uri="{FF2B5EF4-FFF2-40B4-BE49-F238E27FC236}">
                <a16:creationId xmlns:a16="http://schemas.microsoft.com/office/drawing/2014/main" id="{73DB4015-1A75-F8B5-8F07-DBC5D296392E}"/>
              </a:ext>
            </a:extLst>
          </p:cNvPr>
          <p:cNvSpPr txBox="1"/>
          <p:nvPr/>
        </p:nvSpPr>
        <p:spPr>
          <a:xfrm>
            <a:off x="5840217" y="4596350"/>
            <a:ext cx="864677" cy="954107"/>
          </a:xfrm>
          <a:prstGeom prst="rect">
            <a:avLst/>
          </a:prstGeom>
          <a:noFill/>
        </p:spPr>
        <p:txBody>
          <a:bodyPr wrap="square" rtlCol="0">
            <a:spAutoFit/>
          </a:bodyPr>
          <a:lstStyle/>
          <a:p>
            <a:endParaRPr lang="en-GB" sz="1400" dirty="0">
              <a:sym typeface="Symbol" panose="05050102010706020507" pitchFamily="18" charset="2"/>
            </a:endParaRPr>
          </a:p>
          <a:p>
            <a:r>
              <a:rPr lang="en-GB" sz="1400" b="1" dirty="0">
                <a:sym typeface="Symbol" panose="05050102010706020507" pitchFamily="18" charset="2"/>
              </a:rPr>
              <a:t>Cut Resistant</a:t>
            </a:r>
          </a:p>
          <a:p>
            <a:endParaRPr lang="en-GB" sz="1400" dirty="0"/>
          </a:p>
        </p:txBody>
      </p:sp>
      <p:pic>
        <p:nvPicPr>
          <p:cNvPr id="4" name="Picture 3">
            <a:extLst>
              <a:ext uri="{FF2B5EF4-FFF2-40B4-BE49-F238E27FC236}">
                <a16:creationId xmlns:a16="http://schemas.microsoft.com/office/drawing/2014/main" id="{4298D762-E7FA-81BE-55F2-068898759D0F}"/>
              </a:ext>
            </a:extLst>
          </p:cNvPr>
          <p:cNvPicPr>
            <a:picLocks noChangeAspect="1"/>
          </p:cNvPicPr>
          <p:nvPr/>
        </p:nvPicPr>
        <p:blipFill>
          <a:blip r:embed="rId7"/>
          <a:stretch>
            <a:fillRect/>
          </a:stretch>
        </p:blipFill>
        <p:spPr>
          <a:xfrm>
            <a:off x="6920229" y="4527677"/>
            <a:ext cx="1112303" cy="1112303"/>
          </a:xfrm>
          <a:prstGeom prst="rect">
            <a:avLst/>
          </a:prstGeom>
        </p:spPr>
      </p:pic>
      <p:sp>
        <p:nvSpPr>
          <p:cNvPr id="28" name="Rectangle 27">
            <a:extLst>
              <a:ext uri="{FF2B5EF4-FFF2-40B4-BE49-F238E27FC236}">
                <a16:creationId xmlns:a16="http://schemas.microsoft.com/office/drawing/2014/main" id="{7C01189E-02EB-3D19-51F5-5116D2891E08}"/>
              </a:ext>
            </a:extLst>
          </p:cNvPr>
          <p:cNvSpPr/>
          <p:nvPr/>
        </p:nvSpPr>
        <p:spPr>
          <a:xfrm>
            <a:off x="8529794" y="4461206"/>
            <a:ext cx="2407650" cy="1272158"/>
          </a:xfrm>
          <a:prstGeom prst="rect">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TextBox 28">
            <a:extLst>
              <a:ext uri="{FF2B5EF4-FFF2-40B4-BE49-F238E27FC236}">
                <a16:creationId xmlns:a16="http://schemas.microsoft.com/office/drawing/2014/main" id="{2316F291-6262-4CE8-3CCE-D68A1E817FBB}"/>
              </a:ext>
            </a:extLst>
          </p:cNvPr>
          <p:cNvSpPr txBox="1"/>
          <p:nvPr/>
        </p:nvSpPr>
        <p:spPr>
          <a:xfrm>
            <a:off x="8529794" y="4685618"/>
            <a:ext cx="864677" cy="738664"/>
          </a:xfrm>
          <a:prstGeom prst="rect">
            <a:avLst/>
          </a:prstGeom>
          <a:noFill/>
        </p:spPr>
        <p:txBody>
          <a:bodyPr wrap="square" rtlCol="0">
            <a:spAutoFit/>
          </a:bodyPr>
          <a:lstStyle/>
          <a:p>
            <a:endParaRPr lang="en-GB" sz="1400" dirty="0">
              <a:sym typeface="Symbol" panose="05050102010706020507" pitchFamily="18" charset="2"/>
            </a:endParaRPr>
          </a:p>
          <a:p>
            <a:r>
              <a:rPr lang="en-GB" sz="1400" b="1" dirty="0">
                <a:sym typeface="Symbol" panose="05050102010706020507" pitchFamily="18" charset="2"/>
              </a:rPr>
              <a:t>Electrical</a:t>
            </a:r>
          </a:p>
          <a:p>
            <a:endParaRPr lang="en-GB" sz="1400" dirty="0"/>
          </a:p>
        </p:txBody>
      </p:sp>
      <p:pic>
        <p:nvPicPr>
          <p:cNvPr id="6" name="Picture 5">
            <a:extLst>
              <a:ext uri="{FF2B5EF4-FFF2-40B4-BE49-F238E27FC236}">
                <a16:creationId xmlns:a16="http://schemas.microsoft.com/office/drawing/2014/main" id="{EAB95BF1-A34D-2F53-A1A8-67AB8A9F7D33}"/>
              </a:ext>
            </a:extLst>
          </p:cNvPr>
          <p:cNvPicPr>
            <a:picLocks noChangeAspect="1"/>
          </p:cNvPicPr>
          <p:nvPr/>
        </p:nvPicPr>
        <p:blipFill>
          <a:blip r:embed="rId8"/>
          <a:stretch>
            <a:fillRect/>
          </a:stretch>
        </p:blipFill>
        <p:spPr>
          <a:xfrm>
            <a:off x="9594420" y="4504264"/>
            <a:ext cx="1143074" cy="1143074"/>
          </a:xfrm>
          <a:prstGeom prst="rect">
            <a:avLst/>
          </a:prstGeom>
        </p:spPr>
      </p:pic>
    </p:spTree>
    <p:extLst>
      <p:ext uri="{BB962C8B-B14F-4D97-AF65-F5344CB8AC3E}">
        <p14:creationId xmlns:p14="http://schemas.microsoft.com/office/powerpoint/2010/main" val="2714847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C5A5A1-7669-401E-8ABB-A964384B8739}"/>
              </a:ext>
            </a:extLst>
          </p:cNvPr>
          <p:cNvSpPr>
            <a:spLocks noGrp="1"/>
          </p:cNvSpPr>
          <p:nvPr>
            <p:ph type="title"/>
          </p:nvPr>
        </p:nvSpPr>
        <p:spPr>
          <a:xfrm>
            <a:off x="1710254" y="281977"/>
            <a:ext cx="2733778" cy="1287286"/>
          </a:xfrm>
        </p:spPr>
        <p:txBody>
          <a:bodyPr anchor="ctr">
            <a:normAutofit/>
          </a:bodyPr>
          <a:lstStyle/>
          <a:p>
            <a:r>
              <a:rPr lang="en-US" sz="1800" b="1" dirty="0">
                <a:solidFill>
                  <a:srgbClr val="C00000"/>
                </a:solidFill>
              </a:rPr>
              <a:t>How do you ensure your hands are not in the line of fire?</a:t>
            </a:r>
            <a:endParaRPr lang="en-GB" sz="1800" b="1" dirty="0">
              <a:solidFill>
                <a:srgbClr val="C00000"/>
              </a:solidFill>
            </a:endParaRPr>
          </a:p>
        </p:txBody>
      </p:sp>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9" name="Rectangle 8">
            <a:extLst>
              <a:ext uri="{FF2B5EF4-FFF2-40B4-BE49-F238E27FC236}">
                <a16:creationId xmlns:a16="http://schemas.microsoft.com/office/drawing/2014/main" id="{F49B471E-32FB-4AC7-913F-D784EBB167C6}"/>
              </a:ext>
            </a:extLst>
          </p:cNvPr>
          <p:cNvSpPr/>
          <p:nvPr/>
        </p:nvSpPr>
        <p:spPr>
          <a:xfrm>
            <a:off x="2737309" y="6172069"/>
            <a:ext cx="1661865"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Hand Safety</a:t>
            </a:r>
          </a:p>
        </p:txBody>
      </p:sp>
      <p:cxnSp>
        <p:nvCxnSpPr>
          <p:cNvPr id="5" name="Straight Connector 4"/>
          <p:cNvCxnSpPr/>
          <p:nvPr/>
        </p:nvCxnSpPr>
        <p:spPr>
          <a:xfrm flipV="1">
            <a:off x="0" y="1945711"/>
            <a:ext cx="12192000" cy="1703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52062" y="4011121"/>
            <a:ext cx="12244062" cy="1703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flipH="1" flipV="1">
            <a:off x="6059136" y="0"/>
            <a:ext cx="76709" cy="5912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AEF6AE62-B607-7AFE-E2EB-4F9EEF218D1E}"/>
              </a:ext>
            </a:extLst>
          </p:cNvPr>
          <p:cNvSpPr txBox="1"/>
          <p:nvPr/>
        </p:nvSpPr>
        <p:spPr>
          <a:xfrm>
            <a:off x="6136282" y="-212032"/>
            <a:ext cx="3861895" cy="2339102"/>
          </a:xfrm>
          <a:prstGeom prst="rect">
            <a:avLst/>
          </a:prstGeom>
          <a:noFill/>
        </p:spPr>
        <p:txBody>
          <a:bodyPr wrap="square">
            <a:spAutoFit/>
          </a:bodyPr>
          <a:lstStyle/>
          <a:p>
            <a:pPr algn="just"/>
            <a:endParaRPr lang="en-US" sz="1600" b="1" dirty="0">
              <a:solidFill>
                <a:srgbClr val="FF0000"/>
              </a:solidFill>
              <a:latin typeface="Calibri" panose="020F0502020204030204" pitchFamily="34" charset="0"/>
              <a:ea typeface="Calibri" panose="020F0502020204030204" pitchFamily="34" charset="0"/>
            </a:endParaRPr>
          </a:p>
          <a:p>
            <a:pPr algn="just"/>
            <a:r>
              <a:rPr lang="en-US" sz="1200" b="1" dirty="0">
                <a:solidFill>
                  <a:srgbClr val="C00000"/>
                </a:solidFill>
                <a:latin typeface="Calibri" panose="020F0502020204030204" pitchFamily="34" charset="0"/>
                <a:ea typeface="Calibri" panose="020F0502020204030204" pitchFamily="34" charset="0"/>
              </a:rPr>
              <a:t>Expect the unexpected</a:t>
            </a:r>
          </a:p>
          <a:p>
            <a:pPr algn="just"/>
            <a:endParaRPr lang="en-US" sz="1200" dirty="0">
              <a:solidFill>
                <a:srgbClr val="C00000"/>
              </a:solidFill>
              <a:latin typeface="Calibri" panose="020F0502020204030204" pitchFamily="34" charset="0"/>
              <a:ea typeface="Calibri" panose="020F0502020204030204" pitchFamily="34" charset="0"/>
            </a:endParaRPr>
          </a:p>
          <a:p>
            <a:pPr marL="171450" indent="-1714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A scaffolder was dismantling a scaffold structure. </a:t>
            </a:r>
          </a:p>
          <a:p>
            <a:pPr marL="171450" indent="-1714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The scaffold fitting was easier to remove than </a:t>
            </a:r>
          </a:p>
          <a:p>
            <a:pPr algn="just"/>
            <a:r>
              <a:rPr lang="en-US" sz="1200" dirty="0">
                <a:latin typeface="Calibri" panose="020F0502020204030204" pitchFamily="34" charset="0"/>
                <a:ea typeface="Calibri" panose="020F0502020204030204" pitchFamily="34" charset="0"/>
              </a:rPr>
              <a:t>     anticipated.</a:t>
            </a:r>
          </a:p>
          <a:p>
            <a:pPr marL="171450" indent="-1714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A tube slid free from the fitting that can </a:t>
            </a:r>
          </a:p>
          <a:p>
            <a:pPr algn="just"/>
            <a:r>
              <a:rPr lang="en-US" sz="1200" dirty="0">
                <a:latin typeface="Calibri" panose="020F0502020204030204" pitchFamily="34" charset="0"/>
                <a:ea typeface="Calibri" panose="020F0502020204030204" pitchFamily="34" charset="0"/>
              </a:rPr>
              <a:t>     normally be held by corrosion.</a:t>
            </a:r>
          </a:p>
          <a:p>
            <a:pPr marL="171450" indent="-1714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The scaffolder grabbed the pole through natural </a:t>
            </a:r>
          </a:p>
          <a:p>
            <a:pPr algn="just"/>
            <a:r>
              <a:rPr lang="en-US" sz="1200" dirty="0">
                <a:latin typeface="Calibri" panose="020F0502020204030204" pitchFamily="34" charset="0"/>
                <a:ea typeface="Calibri" panose="020F0502020204030204" pitchFamily="34" charset="0"/>
              </a:rPr>
              <a:t>     reaction.</a:t>
            </a:r>
          </a:p>
          <a:p>
            <a:pPr marL="171450" indent="-1714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This resulted in a pinch point injury with adjacent tube.</a:t>
            </a:r>
          </a:p>
          <a:p>
            <a:pPr algn="just"/>
            <a:endParaRPr lang="en-US" sz="1000" dirty="0">
              <a:latin typeface="Calibri" panose="020F0502020204030204" pitchFamily="34" charset="0"/>
              <a:ea typeface="Calibri" panose="020F0502020204030204" pitchFamily="34" charset="0"/>
            </a:endParaRPr>
          </a:p>
        </p:txBody>
      </p:sp>
      <p:pic>
        <p:nvPicPr>
          <p:cNvPr id="33" name="Picture 32">
            <a:extLst>
              <a:ext uri="{FF2B5EF4-FFF2-40B4-BE49-F238E27FC236}">
                <a16:creationId xmlns:a16="http://schemas.microsoft.com/office/drawing/2014/main" id="{EFAEEE7C-A1BC-1E13-48C8-30FF4F660B81}"/>
              </a:ext>
            </a:extLst>
          </p:cNvPr>
          <p:cNvPicPr>
            <a:picLocks noChangeAspect="1"/>
          </p:cNvPicPr>
          <p:nvPr/>
        </p:nvPicPr>
        <p:blipFill rotWithShape="1">
          <a:blip r:embed="rId3"/>
          <a:srcRect l="39006"/>
          <a:stretch/>
        </p:blipFill>
        <p:spPr>
          <a:xfrm>
            <a:off x="9759043" y="69945"/>
            <a:ext cx="2391098" cy="1573797"/>
          </a:xfrm>
          <a:prstGeom prst="rect">
            <a:avLst/>
          </a:prstGeom>
        </p:spPr>
      </p:pic>
      <p:pic>
        <p:nvPicPr>
          <p:cNvPr id="34" name="Picture 33">
            <a:extLst>
              <a:ext uri="{FF2B5EF4-FFF2-40B4-BE49-F238E27FC236}">
                <a16:creationId xmlns:a16="http://schemas.microsoft.com/office/drawing/2014/main" id="{35D61535-5E10-902C-BA46-0DAFFB6589B9}"/>
              </a:ext>
            </a:extLst>
          </p:cNvPr>
          <p:cNvPicPr>
            <a:picLocks noChangeAspect="1"/>
          </p:cNvPicPr>
          <p:nvPr/>
        </p:nvPicPr>
        <p:blipFill>
          <a:blip r:embed="rId4"/>
          <a:stretch>
            <a:fillRect/>
          </a:stretch>
        </p:blipFill>
        <p:spPr>
          <a:xfrm>
            <a:off x="6210182" y="2098077"/>
            <a:ext cx="1974392" cy="1778504"/>
          </a:xfrm>
          <a:prstGeom prst="rect">
            <a:avLst/>
          </a:prstGeom>
        </p:spPr>
      </p:pic>
      <p:sp>
        <p:nvSpPr>
          <p:cNvPr id="35" name="TextBox 34">
            <a:extLst>
              <a:ext uri="{FF2B5EF4-FFF2-40B4-BE49-F238E27FC236}">
                <a16:creationId xmlns:a16="http://schemas.microsoft.com/office/drawing/2014/main" id="{10EC71BD-425B-9F94-38AD-28FA86D6DEA4}"/>
              </a:ext>
            </a:extLst>
          </p:cNvPr>
          <p:cNvSpPr txBox="1"/>
          <p:nvPr/>
        </p:nvSpPr>
        <p:spPr>
          <a:xfrm>
            <a:off x="8258911" y="1806254"/>
            <a:ext cx="3589284" cy="2166747"/>
          </a:xfrm>
          <a:prstGeom prst="rect">
            <a:avLst/>
          </a:prstGeom>
          <a:noFill/>
        </p:spPr>
        <p:txBody>
          <a:bodyPr wrap="square">
            <a:spAutoFit/>
          </a:bodyPr>
          <a:lstStyle/>
          <a:p>
            <a:pPr algn="just"/>
            <a:endParaRPr lang="en-US" sz="1600" b="1" dirty="0">
              <a:solidFill>
                <a:srgbClr val="FF0000"/>
              </a:solidFill>
              <a:latin typeface="Calibri" panose="020F0502020204030204" pitchFamily="34" charset="0"/>
              <a:ea typeface="Calibri" panose="020F0502020204030204" pitchFamily="34" charset="0"/>
            </a:endParaRPr>
          </a:p>
          <a:p>
            <a:pPr algn="just"/>
            <a:r>
              <a:rPr lang="en-US" sz="1200" b="1" dirty="0">
                <a:solidFill>
                  <a:srgbClr val="C00000"/>
                </a:solidFill>
                <a:latin typeface="Calibri" panose="020F0502020204030204" pitchFamily="34" charset="0"/>
                <a:ea typeface="Calibri" panose="020F0502020204030204" pitchFamily="34" charset="0"/>
              </a:rPr>
              <a:t>Laceration during cleaning of a ruptured disc</a:t>
            </a:r>
          </a:p>
          <a:p>
            <a:pPr algn="just"/>
            <a:endParaRPr lang="en-US" sz="1200" b="1" dirty="0">
              <a:solidFill>
                <a:srgbClr val="C00000"/>
              </a:solidFill>
              <a:latin typeface="Calibri" panose="020F0502020204030204" pitchFamily="34" charset="0"/>
              <a:ea typeface="Calibri" panose="020F0502020204030204" pitchFamily="34" charset="0"/>
            </a:endParaRPr>
          </a:p>
          <a:p>
            <a:pPr marL="171450" marR="0" lvl="0" indent="-171450" algn="l" rtl="0" eaLnBrk="1" fontAlgn="base" latinLnBrk="0" hangingPunct="1">
              <a:lnSpc>
                <a:spcPct val="90000"/>
              </a:lnSpc>
              <a:spcBef>
                <a:spcPct val="0"/>
              </a:spcBef>
              <a:spcAft>
                <a:spcPct val="40000"/>
              </a:spcAft>
              <a:buFont typeface="Arial" panose="020B0604020202020204" pitchFamily="34" charset="0"/>
              <a:buChar char="•"/>
            </a:pPr>
            <a:r>
              <a:rPr lang="en-US" sz="1200" b="0" kern="1200" dirty="0">
                <a:solidFill>
                  <a:schemeClr val="tx1"/>
                </a:solidFill>
              </a:rPr>
              <a:t>The task was to remove &amp; replace a ruptured disc. </a:t>
            </a:r>
            <a:endParaRPr lang="en-US" sz="1200" dirty="0"/>
          </a:p>
          <a:p>
            <a:pPr marL="171450" marR="0" lvl="0" indent="-171450" algn="l" rtl="0" eaLnBrk="1" fontAlgn="base" latinLnBrk="0" hangingPunct="1">
              <a:lnSpc>
                <a:spcPct val="90000"/>
              </a:lnSpc>
              <a:spcBef>
                <a:spcPct val="0"/>
              </a:spcBef>
              <a:spcAft>
                <a:spcPct val="40000"/>
              </a:spcAft>
              <a:buFont typeface="Arial" panose="020B0604020202020204" pitchFamily="34" charset="0"/>
              <a:buChar char="•"/>
            </a:pPr>
            <a:r>
              <a:rPr lang="en-US" sz="1200" b="0" kern="1200" dirty="0">
                <a:solidFill>
                  <a:schemeClr val="tx1"/>
                </a:solidFill>
              </a:rPr>
              <a:t>On removal the assembly surface required cleaning. </a:t>
            </a:r>
          </a:p>
          <a:p>
            <a:pPr marL="171450" marR="0" lvl="0" indent="-171450" algn="l" rtl="0" eaLnBrk="1" fontAlgn="base" latinLnBrk="0" hangingPunct="1">
              <a:lnSpc>
                <a:spcPct val="90000"/>
              </a:lnSpc>
              <a:spcBef>
                <a:spcPct val="0"/>
              </a:spcBef>
              <a:spcAft>
                <a:spcPct val="40000"/>
              </a:spcAft>
              <a:buFont typeface="Arial" panose="020B0604020202020204" pitchFamily="34" charset="0"/>
              <a:buChar char="•"/>
            </a:pPr>
            <a:r>
              <a:rPr lang="en-US" sz="1200" b="0" kern="1200" dirty="0">
                <a:solidFill>
                  <a:schemeClr val="tx1"/>
                </a:solidFill>
              </a:rPr>
              <a:t>Nitrile gloves were worn with a focus on COSHH.</a:t>
            </a:r>
          </a:p>
          <a:p>
            <a:pPr marL="171450" marR="0" lvl="0" indent="-171450" algn="l" rtl="0" eaLnBrk="1" fontAlgn="base" latinLnBrk="0" hangingPunct="1">
              <a:lnSpc>
                <a:spcPct val="90000"/>
              </a:lnSpc>
              <a:spcBef>
                <a:spcPct val="0"/>
              </a:spcBef>
              <a:spcAft>
                <a:spcPct val="40000"/>
              </a:spcAft>
              <a:buFont typeface="Arial" panose="020B0604020202020204" pitchFamily="34" charset="0"/>
              <a:buChar char="•"/>
            </a:pPr>
            <a:r>
              <a:rPr lang="en-US" sz="1200" dirty="0"/>
              <a:t>W</a:t>
            </a:r>
            <a:r>
              <a:rPr lang="en-US" sz="1200" b="0" kern="1200" dirty="0">
                <a:solidFill>
                  <a:schemeClr val="tx1"/>
                </a:solidFill>
              </a:rPr>
              <a:t>hilst handling the disc to clean it, they felt discomfort.</a:t>
            </a:r>
          </a:p>
          <a:p>
            <a:pPr marL="171450" lvl="0" indent="-171450" fontAlgn="base">
              <a:lnSpc>
                <a:spcPct val="90000"/>
              </a:lnSpc>
              <a:spcBef>
                <a:spcPct val="0"/>
              </a:spcBef>
              <a:spcAft>
                <a:spcPct val="40000"/>
              </a:spcAft>
              <a:buFont typeface="Arial" panose="020B0604020202020204" pitchFamily="34" charset="0"/>
              <a:buChar char="•"/>
            </a:pPr>
            <a:r>
              <a:rPr lang="en-US" sz="1200" b="0" kern="1200" dirty="0">
                <a:solidFill>
                  <a:schemeClr val="tx1"/>
                </a:solidFill>
              </a:rPr>
              <a:t>They sustained a deep laceration to their finger</a:t>
            </a:r>
            <a:r>
              <a:rPr lang="en-US" sz="1200" dirty="0"/>
              <a:t> from the razor-sharp edge. </a:t>
            </a:r>
            <a:endParaRPr lang="en-US" sz="1200" b="0" kern="1200" dirty="0">
              <a:solidFill>
                <a:schemeClr val="tx1"/>
              </a:solidFill>
            </a:endParaRPr>
          </a:p>
        </p:txBody>
      </p:sp>
      <p:sp>
        <p:nvSpPr>
          <p:cNvPr id="39" name="TextBox 38">
            <a:extLst>
              <a:ext uri="{FF2B5EF4-FFF2-40B4-BE49-F238E27FC236}">
                <a16:creationId xmlns:a16="http://schemas.microsoft.com/office/drawing/2014/main" id="{781D35D6-C1B8-D998-C003-DDEEF98C9FF9}"/>
              </a:ext>
            </a:extLst>
          </p:cNvPr>
          <p:cNvSpPr txBox="1"/>
          <p:nvPr/>
        </p:nvSpPr>
        <p:spPr>
          <a:xfrm>
            <a:off x="6200688" y="3792745"/>
            <a:ext cx="4920968" cy="2185214"/>
          </a:xfrm>
          <a:prstGeom prst="rect">
            <a:avLst/>
          </a:prstGeom>
          <a:noFill/>
        </p:spPr>
        <p:txBody>
          <a:bodyPr wrap="square">
            <a:spAutoFit/>
          </a:bodyPr>
          <a:lstStyle/>
          <a:p>
            <a:endParaRPr lang="en-US" sz="1600" b="1" dirty="0">
              <a:solidFill>
                <a:srgbClr val="FF0000"/>
              </a:solidFill>
              <a:latin typeface="Calibri" panose="020F0502020204030204" pitchFamily="34" charset="0"/>
              <a:ea typeface="Calibri" panose="020F0502020204030204" pitchFamily="34" charset="0"/>
            </a:endParaRPr>
          </a:p>
          <a:p>
            <a:r>
              <a:rPr lang="en-US" sz="1200" b="1" dirty="0">
                <a:solidFill>
                  <a:srgbClr val="C00000"/>
                </a:solidFill>
                <a:latin typeface="Calibri" panose="020F0502020204030204" pitchFamily="34" charset="0"/>
                <a:ea typeface="Calibri" panose="020F0502020204030204" pitchFamily="34" charset="0"/>
              </a:rPr>
              <a:t>Riser assembly lift</a:t>
            </a:r>
          </a:p>
          <a:p>
            <a:endParaRPr lang="en-US" sz="1200" dirty="0">
              <a:solidFill>
                <a:srgbClr val="C00000"/>
              </a:solidFill>
              <a:latin typeface="Calibri" panose="020F0502020204030204" pitchFamily="34" charset="0"/>
              <a:ea typeface="Calibri" panose="020F0502020204030204" pitchFamily="34" charset="0"/>
            </a:endParaRPr>
          </a:p>
          <a:p>
            <a:pPr marL="171450" indent="-171450">
              <a:buFont typeface="Arial" panose="020B0604020202020204" pitchFamily="34" charset="0"/>
              <a:buChar char="•"/>
            </a:pPr>
            <a:r>
              <a:rPr lang="en-US" sz="1200" dirty="0">
                <a:latin typeface="Calibri" panose="020F0502020204030204" pitchFamily="34" charset="0"/>
                <a:ea typeface="Calibri" panose="020F0502020204030204" pitchFamily="34" charset="0"/>
              </a:rPr>
              <a:t>The riser assembly was being lifted by the rig floor tugger.  The riser became jammed due to alignment issues. </a:t>
            </a:r>
          </a:p>
          <a:p>
            <a:pPr marL="171450" indent="-171450">
              <a:buFont typeface="Arial" panose="020B0604020202020204" pitchFamily="34" charset="0"/>
              <a:buChar char="•"/>
            </a:pPr>
            <a:r>
              <a:rPr lang="en-US" sz="1200" dirty="0">
                <a:latin typeface="Calibri" panose="020F0502020204030204" pitchFamily="34" charset="0"/>
                <a:ea typeface="Calibri" panose="020F0502020204030204" pitchFamily="34" charset="0"/>
              </a:rPr>
              <a:t>The supervisor tried to free the riser assembly using his foot, balancing himself by holding onto the wire.</a:t>
            </a:r>
          </a:p>
          <a:p>
            <a:pPr marL="171450" indent="-171450">
              <a:buFont typeface="Arial" panose="020B0604020202020204" pitchFamily="34" charset="0"/>
              <a:buChar char="•"/>
            </a:pPr>
            <a:r>
              <a:rPr lang="en-US" sz="1200" dirty="0">
                <a:latin typeface="Calibri" panose="020F0502020204030204" pitchFamily="34" charset="0"/>
                <a:ea typeface="Calibri" panose="020F0502020204030204" pitchFamily="34" charset="0"/>
              </a:rPr>
              <a:t>The tugger operator attempted to lift the riser while the supervisor was holding the wire.</a:t>
            </a:r>
          </a:p>
          <a:p>
            <a:pPr marL="171450" indent="-171450">
              <a:buFont typeface="Arial" panose="020B0604020202020204" pitchFamily="34" charset="0"/>
              <a:buChar char="•"/>
            </a:pPr>
            <a:r>
              <a:rPr lang="en-US" sz="1200" dirty="0">
                <a:latin typeface="Calibri" panose="020F0502020204030204" pitchFamily="34" charset="0"/>
                <a:ea typeface="Calibri" panose="020F0502020204030204" pitchFamily="34" charset="0"/>
              </a:rPr>
              <a:t>The wire rotated rapidly, snagging the supervisors gloved hand resulting in the loss of a finger.</a:t>
            </a:r>
            <a:endParaRPr lang="en-GB" sz="1200" dirty="0">
              <a:effectLst/>
              <a:latin typeface="Calibri" panose="020F0502020204030204" pitchFamily="34" charset="0"/>
              <a:ea typeface="Calibri" panose="020F0502020204030204" pitchFamily="34" charset="0"/>
            </a:endParaRPr>
          </a:p>
        </p:txBody>
      </p:sp>
      <p:pic>
        <p:nvPicPr>
          <p:cNvPr id="40" name="Picture 39">
            <a:extLst>
              <a:ext uri="{FF2B5EF4-FFF2-40B4-BE49-F238E27FC236}">
                <a16:creationId xmlns:a16="http://schemas.microsoft.com/office/drawing/2014/main" id="{DD4B5930-334B-4892-B167-EF621C4EACE4}"/>
              </a:ext>
            </a:extLst>
          </p:cNvPr>
          <p:cNvPicPr>
            <a:picLocks noChangeAspect="1"/>
          </p:cNvPicPr>
          <p:nvPr/>
        </p:nvPicPr>
        <p:blipFill rotWithShape="1">
          <a:blip r:embed="rId5"/>
          <a:srcRect r="9287" b="8881"/>
          <a:stretch/>
        </p:blipFill>
        <p:spPr>
          <a:xfrm>
            <a:off x="11034453" y="4162699"/>
            <a:ext cx="1075360" cy="1659627"/>
          </a:xfrm>
          <a:prstGeom prst="rect">
            <a:avLst/>
          </a:prstGeom>
        </p:spPr>
      </p:pic>
      <p:pic>
        <p:nvPicPr>
          <p:cNvPr id="41" name="Picture 40">
            <a:extLst>
              <a:ext uri="{FF2B5EF4-FFF2-40B4-BE49-F238E27FC236}">
                <a16:creationId xmlns:a16="http://schemas.microsoft.com/office/drawing/2014/main" id="{C9B1DDF9-7EF6-9D6B-83DC-293C9252D326}"/>
              </a:ext>
            </a:extLst>
          </p:cNvPr>
          <p:cNvPicPr>
            <a:picLocks noChangeAspect="1"/>
          </p:cNvPicPr>
          <p:nvPr/>
        </p:nvPicPr>
        <p:blipFill rotWithShape="1">
          <a:blip r:embed="rId6"/>
          <a:srcRect l="27604"/>
          <a:stretch/>
        </p:blipFill>
        <p:spPr>
          <a:xfrm>
            <a:off x="120978" y="2903009"/>
            <a:ext cx="1395617" cy="1005471"/>
          </a:xfrm>
          <a:prstGeom prst="rect">
            <a:avLst/>
          </a:prstGeom>
        </p:spPr>
      </p:pic>
      <p:sp>
        <p:nvSpPr>
          <p:cNvPr id="42" name="TextBox 41">
            <a:extLst>
              <a:ext uri="{FF2B5EF4-FFF2-40B4-BE49-F238E27FC236}">
                <a16:creationId xmlns:a16="http://schemas.microsoft.com/office/drawing/2014/main" id="{D4A18D74-F9CB-9661-0A25-45B8678B4131}"/>
              </a:ext>
            </a:extLst>
          </p:cNvPr>
          <p:cNvSpPr txBox="1"/>
          <p:nvPr/>
        </p:nvSpPr>
        <p:spPr>
          <a:xfrm>
            <a:off x="1560038" y="1842139"/>
            <a:ext cx="4499098" cy="2185214"/>
          </a:xfrm>
          <a:prstGeom prst="rect">
            <a:avLst/>
          </a:prstGeom>
          <a:noFill/>
        </p:spPr>
        <p:txBody>
          <a:bodyPr wrap="square">
            <a:spAutoFit/>
          </a:bodyPr>
          <a:lstStyle/>
          <a:p>
            <a:pPr algn="just"/>
            <a:endParaRPr lang="en-US" sz="1600" b="1" dirty="0">
              <a:solidFill>
                <a:srgbClr val="FF0000"/>
              </a:solidFill>
              <a:latin typeface="Calibri" panose="020F0502020204030204" pitchFamily="34" charset="0"/>
              <a:ea typeface="Calibri" panose="020F0502020204030204" pitchFamily="34" charset="0"/>
            </a:endParaRPr>
          </a:p>
          <a:p>
            <a:pPr algn="just"/>
            <a:r>
              <a:rPr lang="en-US" sz="1200" b="1" dirty="0">
                <a:solidFill>
                  <a:srgbClr val="C00000"/>
                </a:solidFill>
                <a:latin typeface="Calibri" panose="020F0502020204030204" pitchFamily="34" charset="0"/>
                <a:ea typeface="Calibri" panose="020F0502020204030204" pitchFamily="34" charset="0"/>
              </a:rPr>
              <a:t>Struck hand with hammer</a:t>
            </a:r>
          </a:p>
          <a:p>
            <a:pPr marL="171450" indent="-171450" algn="just">
              <a:buFont typeface="Arial" panose="020B0604020202020204" pitchFamily="34" charset="0"/>
              <a:buChar char="•"/>
            </a:pPr>
            <a:endParaRPr lang="en-US" sz="1200" b="1" dirty="0">
              <a:solidFill>
                <a:srgbClr val="C00000"/>
              </a:solidFill>
              <a:latin typeface="Calibri" panose="020F0502020204030204" pitchFamily="34" charset="0"/>
              <a:ea typeface="Calibri" panose="020F0502020204030204" pitchFamily="34" charset="0"/>
            </a:endParaRPr>
          </a:p>
          <a:p>
            <a:pPr marL="171450" indent="-1714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The individual was removing bolts on a flange in a restricted space.</a:t>
            </a:r>
          </a:p>
          <a:p>
            <a:pPr marL="171450" indent="-1714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They utilised a hammer to strike the flogging spanner.</a:t>
            </a:r>
          </a:p>
          <a:p>
            <a:pPr marL="171450" indent="-171450" algn="just">
              <a:buFont typeface="Arial" panose="020B0604020202020204" pitchFamily="34" charset="0"/>
              <a:buChar char="•"/>
            </a:pPr>
            <a:r>
              <a:rPr lang="en-US" sz="1200" dirty="0">
                <a:effectLst/>
                <a:latin typeface="Calibri" panose="020F0502020204030204" pitchFamily="34" charset="0"/>
                <a:ea typeface="Calibri" panose="020F0502020204030204" pitchFamily="34" charset="0"/>
              </a:rPr>
              <a:t>The hammer struck overhead pipework, changing trajectory.</a:t>
            </a:r>
          </a:p>
          <a:p>
            <a:pPr marL="171450" indent="-171450" algn="just">
              <a:buFont typeface="Arial" panose="020B0604020202020204" pitchFamily="34" charset="0"/>
              <a:buChar char="•"/>
            </a:pPr>
            <a:r>
              <a:rPr lang="en-US" sz="1200" dirty="0">
                <a:effectLst/>
                <a:latin typeface="Calibri" panose="020F0502020204030204" pitchFamily="34" charset="0"/>
                <a:ea typeface="Calibri" panose="020F0502020204030204" pitchFamily="34" charset="0"/>
              </a:rPr>
              <a:t>They struck their finger resulting in a laceration.</a:t>
            </a:r>
          </a:p>
          <a:p>
            <a:pPr algn="just"/>
            <a:endParaRPr lang="en-US" sz="1200" dirty="0">
              <a:effectLst/>
              <a:latin typeface="Calibri" panose="020F0502020204030204" pitchFamily="34" charset="0"/>
              <a:ea typeface="Calibri" panose="020F0502020204030204" pitchFamily="34" charset="0"/>
            </a:endParaRPr>
          </a:p>
          <a:p>
            <a:pPr algn="just"/>
            <a:r>
              <a:rPr lang="en-US" sz="1200" dirty="0">
                <a:effectLst/>
                <a:latin typeface="Calibri" panose="020F0502020204030204" pitchFamily="34" charset="0"/>
                <a:ea typeface="Calibri" panose="020F0502020204030204" pitchFamily="34" charset="0"/>
              </a:rPr>
              <a:t>2 pairs of gloves were being used, 1 of which offered a medium mechanical protection, they were being worn over the second pair which offered a light mechanical protection. </a:t>
            </a:r>
            <a:endParaRPr lang="en-GB" sz="1200" dirty="0">
              <a:effectLst/>
              <a:latin typeface="Calibri" panose="020F0502020204030204" pitchFamily="34" charset="0"/>
              <a:ea typeface="Calibri" panose="020F0502020204030204" pitchFamily="34" charset="0"/>
            </a:endParaRPr>
          </a:p>
        </p:txBody>
      </p:sp>
      <p:pic>
        <p:nvPicPr>
          <p:cNvPr id="43" name="Picture 42">
            <a:extLst>
              <a:ext uri="{FF2B5EF4-FFF2-40B4-BE49-F238E27FC236}">
                <a16:creationId xmlns:a16="http://schemas.microsoft.com/office/drawing/2014/main" id="{C9B1DDF9-7EF6-9D6B-83DC-293C9252D326}"/>
              </a:ext>
            </a:extLst>
          </p:cNvPr>
          <p:cNvPicPr>
            <a:picLocks noChangeAspect="1"/>
          </p:cNvPicPr>
          <p:nvPr/>
        </p:nvPicPr>
        <p:blipFill rotWithShape="1">
          <a:blip r:embed="rId6"/>
          <a:srcRect r="76140"/>
          <a:stretch/>
        </p:blipFill>
        <p:spPr>
          <a:xfrm rot="5400000">
            <a:off x="509522" y="1671587"/>
            <a:ext cx="655218" cy="1432305"/>
          </a:xfrm>
          <a:prstGeom prst="rect">
            <a:avLst/>
          </a:prstGeom>
        </p:spPr>
      </p:pic>
      <p:grpSp>
        <p:nvGrpSpPr>
          <p:cNvPr id="17" name="Group 16"/>
          <p:cNvGrpSpPr/>
          <p:nvPr/>
        </p:nvGrpSpPr>
        <p:grpSpPr>
          <a:xfrm>
            <a:off x="3218741" y="4078580"/>
            <a:ext cx="2775552" cy="1790912"/>
            <a:chOff x="3716263" y="4049652"/>
            <a:chExt cx="2296999" cy="1052542"/>
          </a:xfrm>
        </p:grpSpPr>
        <p:pic>
          <p:nvPicPr>
            <p:cNvPr id="44" name="Picture 43">
              <a:extLst>
                <a:ext uri="{FF2B5EF4-FFF2-40B4-BE49-F238E27FC236}">
                  <a16:creationId xmlns:a16="http://schemas.microsoft.com/office/drawing/2014/main" id="{751B0925-DD9B-7432-6BAB-4663BA5FD67E}"/>
                </a:ext>
              </a:extLst>
            </p:cNvPr>
            <p:cNvPicPr>
              <a:picLocks noChangeAspect="1"/>
            </p:cNvPicPr>
            <p:nvPr/>
          </p:nvPicPr>
          <p:blipFill>
            <a:blip r:embed="rId7"/>
            <a:stretch>
              <a:fillRect/>
            </a:stretch>
          </p:blipFill>
          <p:spPr>
            <a:xfrm>
              <a:off x="4926004" y="4060553"/>
              <a:ext cx="1087258" cy="1024308"/>
            </a:xfrm>
            <a:prstGeom prst="rect">
              <a:avLst/>
            </a:prstGeom>
          </p:spPr>
        </p:pic>
        <p:pic>
          <p:nvPicPr>
            <p:cNvPr id="16" name="Picture 15"/>
            <p:cNvPicPr>
              <a:picLocks noChangeAspect="1"/>
            </p:cNvPicPr>
            <p:nvPr/>
          </p:nvPicPr>
          <p:blipFill>
            <a:blip r:embed="rId8"/>
            <a:stretch>
              <a:fillRect/>
            </a:stretch>
          </p:blipFill>
          <p:spPr>
            <a:xfrm>
              <a:off x="3716263" y="4049652"/>
              <a:ext cx="1209741" cy="1052542"/>
            </a:xfrm>
            <a:prstGeom prst="rect">
              <a:avLst/>
            </a:prstGeom>
          </p:spPr>
        </p:pic>
      </p:grpSp>
      <p:sp>
        <p:nvSpPr>
          <p:cNvPr id="45" name="TextBox 44">
            <a:extLst>
              <a:ext uri="{FF2B5EF4-FFF2-40B4-BE49-F238E27FC236}">
                <a16:creationId xmlns:a16="http://schemas.microsoft.com/office/drawing/2014/main" id="{BE99E093-554C-62EE-8A2F-B33ABD1894A6}"/>
              </a:ext>
            </a:extLst>
          </p:cNvPr>
          <p:cNvSpPr txBox="1"/>
          <p:nvPr/>
        </p:nvSpPr>
        <p:spPr>
          <a:xfrm>
            <a:off x="82187" y="4263882"/>
            <a:ext cx="3127105" cy="1569660"/>
          </a:xfrm>
          <a:prstGeom prst="rect">
            <a:avLst/>
          </a:prstGeom>
          <a:noFill/>
        </p:spPr>
        <p:txBody>
          <a:bodyPr wrap="square">
            <a:spAutoFit/>
          </a:bodyPr>
          <a:lstStyle/>
          <a:p>
            <a:r>
              <a:rPr lang="en-US" sz="1200" b="1" dirty="0">
                <a:solidFill>
                  <a:srgbClr val="C00000"/>
                </a:solidFill>
              </a:rPr>
              <a:t>Struck by fan blades</a:t>
            </a:r>
          </a:p>
          <a:p>
            <a:endParaRPr lang="en-US" sz="1200" b="1" dirty="0">
              <a:solidFill>
                <a:srgbClr val="C00000"/>
              </a:solidFill>
            </a:endParaRPr>
          </a:p>
          <a:p>
            <a:pPr marL="171450" indent="-171450">
              <a:buFont typeface="Arial" panose="020B0604020202020204" pitchFamily="34" charset="0"/>
              <a:buChar char="•"/>
            </a:pPr>
            <a:r>
              <a:rPr lang="en-US" sz="1200" dirty="0"/>
              <a:t>During weekly emergency generator run</a:t>
            </a:r>
          </a:p>
          <a:p>
            <a:pPr marL="171450" indent="-171450">
              <a:buFont typeface="Arial" panose="020B0604020202020204" pitchFamily="34" charset="0"/>
              <a:buChar char="•"/>
            </a:pPr>
            <a:r>
              <a:rPr lang="en-US" sz="1200" dirty="0"/>
              <a:t>There was an abnormal noise coming from the cooling fan.</a:t>
            </a:r>
          </a:p>
          <a:p>
            <a:pPr marL="171450" indent="-171450">
              <a:buFont typeface="Arial" panose="020B0604020202020204" pitchFamily="34" charset="0"/>
              <a:buChar char="•"/>
            </a:pPr>
            <a:r>
              <a:rPr lang="en-US" sz="1200" dirty="0"/>
              <a:t>Inadvertently placed hands in line of fire whilst investigating noise.</a:t>
            </a:r>
          </a:p>
          <a:p>
            <a:pPr marL="171450" indent="-171450">
              <a:buFont typeface="Arial" panose="020B0604020202020204" pitchFamily="34" charset="0"/>
              <a:buChar char="•"/>
            </a:pPr>
            <a:r>
              <a:rPr lang="en-US" sz="1200" dirty="0"/>
              <a:t>Fingers were struck by the fan blades.</a:t>
            </a:r>
          </a:p>
        </p:txBody>
      </p:sp>
      <p:pic>
        <p:nvPicPr>
          <p:cNvPr id="47" name="Picture 46"/>
          <p:cNvPicPr>
            <a:picLocks noChangeAspect="1"/>
          </p:cNvPicPr>
          <p:nvPr/>
        </p:nvPicPr>
        <p:blipFill rotWithShape="1">
          <a:blip r:embed="rId9"/>
          <a:srcRect l="16793" t="8663" r="7828" b="7674"/>
          <a:stretch/>
        </p:blipFill>
        <p:spPr>
          <a:xfrm>
            <a:off x="4773144" y="711958"/>
            <a:ext cx="964397" cy="1172614"/>
          </a:xfrm>
          <a:prstGeom prst="rect">
            <a:avLst/>
          </a:prstGeom>
        </p:spPr>
      </p:pic>
      <p:pic>
        <p:nvPicPr>
          <p:cNvPr id="24" name="Picture 23" descr="Icon&#10;&#10;Description automatically generated">
            <a:extLst>
              <a:ext uri="{FF2B5EF4-FFF2-40B4-BE49-F238E27FC236}">
                <a16:creationId xmlns:a16="http://schemas.microsoft.com/office/drawing/2014/main" id="{27589D19-FCE3-FB5A-1251-B89075FCB8D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22727" y="135298"/>
            <a:ext cx="1823242" cy="1823242"/>
          </a:xfrm>
          <a:prstGeom prst="rect">
            <a:avLst/>
          </a:prstGeom>
        </p:spPr>
      </p:pic>
    </p:spTree>
    <p:extLst>
      <p:ext uri="{BB962C8B-B14F-4D97-AF65-F5344CB8AC3E}">
        <p14:creationId xmlns:p14="http://schemas.microsoft.com/office/powerpoint/2010/main" val="196812528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8" name="Rectangle 7">
            <a:extLst>
              <a:ext uri="{FF2B5EF4-FFF2-40B4-BE49-F238E27FC236}">
                <a16:creationId xmlns:a16="http://schemas.microsoft.com/office/drawing/2014/main" id="{193A3282-99FD-4667-AB5C-9FD173D35025}"/>
              </a:ext>
            </a:extLst>
          </p:cNvPr>
          <p:cNvSpPr/>
          <p:nvPr/>
        </p:nvSpPr>
        <p:spPr>
          <a:xfrm>
            <a:off x="2737309" y="6172069"/>
            <a:ext cx="1149674"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Hearing</a:t>
            </a:r>
          </a:p>
        </p:txBody>
      </p:sp>
      <p:sp>
        <p:nvSpPr>
          <p:cNvPr id="3" name="Rectangle 2">
            <a:extLst>
              <a:ext uri="{FF2B5EF4-FFF2-40B4-BE49-F238E27FC236}">
                <a16:creationId xmlns:a16="http://schemas.microsoft.com/office/drawing/2014/main" id="{FBE8B82D-54AD-96B7-8630-D4D0F05740C3}"/>
              </a:ext>
            </a:extLst>
          </p:cNvPr>
          <p:cNvSpPr>
            <a:spLocks noChangeArrowheads="1"/>
          </p:cNvSpPr>
          <p:nvPr/>
        </p:nvSpPr>
        <p:spPr bwMode="auto">
          <a:xfrm>
            <a:off x="1121664" y="2731809"/>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sp>
        <p:nvSpPr>
          <p:cNvPr id="16" name="TextBox 15">
            <a:extLst>
              <a:ext uri="{FF2B5EF4-FFF2-40B4-BE49-F238E27FC236}">
                <a16:creationId xmlns:a16="http://schemas.microsoft.com/office/drawing/2014/main" id="{907061B6-AD68-17DA-1A9F-C19826189FCE}"/>
              </a:ext>
            </a:extLst>
          </p:cNvPr>
          <p:cNvSpPr txBox="1"/>
          <p:nvPr/>
        </p:nvSpPr>
        <p:spPr>
          <a:xfrm>
            <a:off x="174573" y="1621938"/>
            <a:ext cx="7403284" cy="683777"/>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How can we help prevent hearing loss?</a:t>
            </a:r>
            <a:endParaRPr lang="en-GB" sz="1400" b="1" dirty="0">
              <a:solidFill>
                <a:srgbClr val="C00000"/>
              </a:solidFill>
              <a:effectLst/>
              <a:ea typeface="Times New Roman" panose="02020603050405020304" pitchFamily="18" charset="0"/>
            </a:endParaRPr>
          </a:p>
          <a:p>
            <a:pPr marL="285750" indent="-285750" algn="just">
              <a:buFont typeface="Arial" panose="020B0604020202020204" pitchFamily="34" charset="0"/>
              <a:buChar char="•"/>
            </a:pPr>
            <a:endParaRPr lang="en-GB" sz="1400" b="1" dirty="0">
              <a:solidFill>
                <a:srgbClr val="C00000"/>
              </a:solidFill>
              <a:effectLst/>
              <a:ea typeface="Calibri" panose="020F0502020204030204" pitchFamily="34" charset="0"/>
            </a:endParaRPr>
          </a:p>
        </p:txBody>
      </p:sp>
      <p:graphicFrame>
        <p:nvGraphicFramePr>
          <p:cNvPr id="10" name="Table 10">
            <a:extLst>
              <a:ext uri="{FF2B5EF4-FFF2-40B4-BE49-F238E27FC236}">
                <a16:creationId xmlns:a16="http://schemas.microsoft.com/office/drawing/2014/main" id="{B13D3EC8-96A9-A119-6A27-962B0D0BF6E4}"/>
              </a:ext>
            </a:extLst>
          </p:cNvPr>
          <p:cNvGraphicFramePr>
            <a:graphicFrameLocks noGrp="1"/>
          </p:cNvGraphicFramePr>
          <p:nvPr>
            <p:extLst>
              <p:ext uri="{D42A27DB-BD31-4B8C-83A1-F6EECF244321}">
                <p14:modId xmlns:p14="http://schemas.microsoft.com/office/powerpoint/2010/main" val="3646193556"/>
              </p:ext>
            </p:extLst>
          </p:nvPr>
        </p:nvGraphicFramePr>
        <p:xfrm>
          <a:off x="230975" y="2012055"/>
          <a:ext cx="5207717" cy="3718560"/>
        </p:xfrm>
        <a:graphic>
          <a:graphicData uri="http://schemas.openxmlformats.org/drawingml/2006/table">
            <a:tbl>
              <a:tblPr firstRow="1" bandRow="1">
                <a:tableStyleId>{5C22544A-7EE6-4342-B048-85BDC9FD1C3A}</a:tableStyleId>
              </a:tblPr>
              <a:tblGrid>
                <a:gridCol w="2797067">
                  <a:extLst>
                    <a:ext uri="{9D8B030D-6E8A-4147-A177-3AD203B41FA5}">
                      <a16:colId xmlns:a16="http://schemas.microsoft.com/office/drawing/2014/main" val="2913786651"/>
                    </a:ext>
                  </a:extLst>
                </a:gridCol>
                <a:gridCol w="2410650">
                  <a:extLst>
                    <a:ext uri="{9D8B030D-6E8A-4147-A177-3AD203B41FA5}">
                      <a16:colId xmlns:a16="http://schemas.microsoft.com/office/drawing/2014/main" val="3668696750"/>
                    </a:ext>
                  </a:extLst>
                </a:gridCol>
              </a:tblGrid>
              <a:tr h="276501">
                <a:tc>
                  <a:txBody>
                    <a:bodyPr/>
                    <a:lstStyle/>
                    <a:p>
                      <a:r>
                        <a:rPr lang="en-US" sz="1400" dirty="0" err="1">
                          <a:latin typeface="+mn-lt"/>
                        </a:rPr>
                        <a:t>Organisations</a:t>
                      </a:r>
                      <a:endParaRPr lang="en-GB" sz="1400" dirty="0">
                        <a:latin typeface="+mn-lt"/>
                      </a:endParaRPr>
                    </a:p>
                  </a:txBody>
                  <a:tcPr>
                    <a:solidFill>
                      <a:srgbClr val="C00000"/>
                    </a:solidFill>
                  </a:tcPr>
                </a:tc>
                <a:tc>
                  <a:txBody>
                    <a:bodyPr/>
                    <a:lstStyle/>
                    <a:p>
                      <a:r>
                        <a:rPr lang="en-US" sz="1400" dirty="0">
                          <a:latin typeface="+mn-lt"/>
                        </a:rPr>
                        <a:t>Individuals</a:t>
                      </a:r>
                      <a:endParaRPr lang="en-GB" sz="1400" dirty="0">
                        <a:latin typeface="+mn-lt"/>
                      </a:endParaRPr>
                    </a:p>
                  </a:txBody>
                  <a:tcPr>
                    <a:solidFill>
                      <a:srgbClr val="C00000"/>
                    </a:solidFill>
                  </a:tcPr>
                </a:tc>
                <a:extLst>
                  <a:ext uri="{0D108BD9-81ED-4DB2-BD59-A6C34878D82A}">
                    <a16:rowId xmlns:a16="http://schemas.microsoft.com/office/drawing/2014/main" val="4190685873"/>
                  </a:ext>
                </a:extLst>
              </a:tr>
              <a:tr h="327328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t>Use quieter equipment or a different, quieter process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t>Introduce engineering/technical controls to reduce the noise at source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t>use screens, barriers, enclosures and absorbent materials to reduce the noise on its path to the people exposed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t>design and lay out the workplace to create quiet workstations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t>Provide working techniques that reduce noise levels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t>limit the time people spend in noisy areas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latin typeface="+mn-lt"/>
                        </a:rPr>
                        <a:t>Provide PPE and the appropriate training </a:t>
                      </a:r>
                      <a:endParaRPr lang="en-GB" sz="1200" dirty="0">
                        <a:latin typeface="+mn-lt"/>
                      </a:endParaRPr>
                    </a:p>
                    <a:p>
                      <a:pPr marL="285750" indent="-285750">
                        <a:buFont typeface="Arial" panose="020B0604020202020204" pitchFamily="34" charset="0"/>
                        <a:buChar char="•"/>
                      </a:pPr>
                      <a:endParaRPr lang="en-GB" sz="1400" dirty="0">
                        <a:latin typeface="+mn-lt"/>
                      </a:endParaRPr>
                    </a:p>
                  </a:txBody>
                  <a:tcPr>
                    <a:solidFill>
                      <a:schemeClr val="bg1">
                        <a:lumMod val="75000"/>
                      </a:schemeClr>
                    </a:solidFill>
                  </a:tcPr>
                </a:tc>
                <a:tc>
                  <a:txBody>
                    <a:bodyPr/>
                    <a:lstStyle/>
                    <a:p>
                      <a:pPr marL="285750" indent="-285750">
                        <a:buFont typeface="Arial" panose="020B0604020202020204" pitchFamily="34" charset="0"/>
                        <a:buChar char="•"/>
                      </a:pPr>
                      <a:r>
                        <a:rPr lang="en-US" sz="1200" dirty="0">
                          <a:latin typeface="+mn-lt"/>
                        </a:rPr>
                        <a:t>Use any noise control devices properly (e.g. noise enclosures), and follow any working methods put in place</a:t>
                      </a:r>
                    </a:p>
                    <a:p>
                      <a:pPr marL="285750" indent="-285750">
                        <a:buFont typeface="Arial" panose="020B0604020202020204" pitchFamily="34" charset="0"/>
                        <a:buChar char="•"/>
                      </a:pPr>
                      <a:r>
                        <a:rPr lang="en-US" sz="1200" dirty="0">
                          <a:latin typeface="+mn-lt"/>
                        </a:rPr>
                        <a:t>Wear any hearing protection provided properly and look after it</a:t>
                      </a:r>
                    </a:p>
                    <a:p>
                      <a:pPr marL="285750" indent="-285750">
                        <a:buFont typeface="Arial" panose="020B0604020202020204" pitchFamily="34" charset="0"/>
                        <a:buChar char="•"/>
                      </a:pPr>
                      <a:r>
                        <a:rPr lang="en-US" sz="1200" dirty="0">
                          <a:latin typeface="+mn-lt"/>
                        </a:rPr>
                        <a:t>Attend your hearing checks – it is in your interest that any signs of damage to your hearing is detected as soon as possible</a:t>
                      </a:r>
                    </a:p>
                    <a:p>
                      <a:pPr marL="285750" indent="-285750">
                        <a:buFont typeface="Arial" panose="020B0604020202020204" pitchFamily="34" charset="0"/>
                        <a:buChar char="•"/>
                      </a:pPr>
                      <a:r>
                        <a:rPr lang="en-US" sz="1200" dirty="0">
                          <a:latin typeface="+mn-lt"/>
                        </a:rPr>
                        <a:t>Report any problems with noise-control devices or your hearing protection straight away</a:t>
                      </a:r>
                      <a:endParaRPr lang="en-GB" sz="1200" dirty="0">
                        <a:latin typeface="+mn-lt"/>
                      </a:endParaRPr>
                    </a:p>
                  </a:txBody>
                  <a:tcPr>
                    <a:solidFill>
                      <a:schemeClr val="bg1">
                        <a:lumMod val="75000"/>
                      </a:schemeClr>
                    </a:solidFill>
                  </a:tcPr>
                </a:tc>
                <a:extLst>
                  <a:ext uri="{0D108BD9-81ED-4DB2-BD59-A6C34878D82A}">
                    <a16:rowId xmlns:a16="http://schemas.microsoft.com/office/drawing/2014/main" val="1970489017"/>
                  </a:ext>
                </a:extLst>
              </a:tr>
            </a:tbl>
          </a:graphicData>
        </a:graphic>
      </p:graphicFrame>
      <p:pic>
        <p:nvPicPr>
          <p:cNvPr id="17" name="Picture 16" descr="Icon&#10;&#10;Description automatically generated with medium confidence">
            <a:extLst>
              <a:ext uri="{FF2B5EF4-FFF2-40B4-BE49-F238E27FC236}">
                <a16:creationId xmlns:a16="http://schemas.microsoft.com/office/drawing/2014/main" id="{DC66CC73-189A-ED7C-7E35-9B28D4911C3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497" y="86443"/>
            <a:ext cx="1668162" cy="1668162"/>
          </a:xfrm>
          <a:prstGeom prst="rect">
            <a:avLst/>
          </a:prstGeom>
        </p:spPr>
      </p:pic>
      <p:sp>
        <p:nvSpPr>
          <p:cNvPr id="24" name="TextBox 23">
            <a:extLst>
              <a:ext uri="{FF2B5EF4-FFF2-40B4-BE49-F238E27FC236}">
                <a16:creationId xmlns:a16="http://schemas.microsoft.com/office/drawing/2014/main" id="{A72210F5-65C4-3C5A-2C2B-2E824D0BEB2E}"/>
              </a:ext>
            </a:extLst>
          </p:cNvPr>
          <p:cNvSpPr txBox="1"/>
          <p:nvPr/>
        </p:nvSpPr>
        <p:spPr>
          <a:xfrm>
            <a:off x="1311878" y="151716"/>
            <a:ext cx="3727956" cy="929357"/>
          </a:xfrm>
          <a:prstGeom prst="rect">
            <a:avLst/>
          </a:prstGeom>
          <a:noFill/>
        </p:spPr>
        <p:txBody>
          <a:bodyPr wrap="square">
            <a:spAutoFit/>
          </a:bodyPr>
          <a:lstStyle/>
          <a:p>
            <a:pPr>
              <a:lnSpc>
                <a:spcPct val="115000"/>
              </a:lnSpc>
              <a:spcAft>
                <a:spcPts val="1000"/>
              </a:spcAft>
            </a:pPr>
            <a:r>
              <a:rPr lang="en-US" sz="1200" dirty="0">
                <a:solidFill>
                  <a:schemeClr val="bg1">
                    <a:lumMod val="50000"/>
                  </a:schemeClr>
                </a:solidFill>
                <a:effectLst/>
                <a:ea typeface="Calibri" panose="020F0502020204030204" pitchFamily="34" charset="0"/>
                <a:cs typeface="Times New Roman" panose="02020603050405020304" pitchFamily="18" charset="0"/>
              </a:rPr>
              <a:t>Exposure to noise at work can cause irreversible hearing damage. It is one of the most common health problems and can be difficult to detect as the effects build up gradually over time.</a:t>
            </a:r>
            <a:endParaRPr lang="en-GB" sz="1200" b="1" dirty="0">
              <a:effectLst/>
              <a:ea typeface="Calibri" panose="020F0502020204030204" pitchFamily="34" charset="0"/>
            </a:endParaRPr>
          </a:p>
        </p:txBody>
      </p:sp>
      <p:pic>
        <p:nvPicPr>
          <p:cNvPr id="4" name="Picture 3">
            <a:extLst>
              <a:ext uri="{FF2B5EF4-FFF2-40B4-BE49-F238E27FC236}">
                <a16:creationId xmlns:a16="http://schemas.microsoft.com/office/drawing/2014/main" id="{C1181136-CB26-13EC-BB81-EA234834FBBA}"/>
              </a:ext>
            </a:extLst>
          </p:cNvPr>
          <p:cNvPicPr>
            <a:picLocks noChangeAspect="1"/>
          </p:cNvPicPr>
          <p:nvPr/>
        </p:nvPicPr>
        <p:blipFill>
          <a:blip r:embed="rId4"/>
          <a:stretch>
            <a:fillRect/>
          </a:stretch>
        </p:blipFill>
        <p:spPr>
          <a:xfrm>
            <a:off x="5646960" y="442408"/>
            <a:ext cx="6314065" cy="3938774"/>
          </a:xfrm>
          <a:prstGeom prst="rect">
            <a:avLst/>
          </a:prstGeom>
        </p:spPr>
      </p:pic>
      <p:sp>
        <p:nvSpPr>
          <p:cNvPr id="36" name="TextBox 35">
            <a:extLst>
              <a:ext uri="{FF2B5EF4-FFF2-40B4-BE49-F238E27FC236}">
                <a16:creationId xmlns:a16="http://schemas.microsoft.com/office/drawing/2014/main" id="{B1E901BA-E213-DA07-730B-55D2B60B5E01}"/>
              </a:ext>
            </a:extLst>
          </p:cNvPr>
          <p:cNvSpPr txBox="1"/>
          <p:nvPr/>
        </p:nvSpPr>
        <p:spPr>
          <a:xfrm>
            <a:off x="5630987" y="4412270"/>
            <a:ext cx="6185583" cy="1042337"/>
          </a:xfrm>
          <a:prstGeom prst="rect">
            <a:avLst/>
          </a:prstGeom>
          <a:noFill/>
        </p:spPr>
        <p:txBody>
          <a:bodyPr wrap="square">
            <a:spAutoFit/>
          </a:bodyPr>
          <a:lstStyle/>
          <a:p>
            <a:pPr>
              <a:lnSpc>
                <a:spcPct val="115000"/>
              </a:lnSpc>
              <a:spcAft>
                <a:spcPts val="1000"/>
              </a:spcAft>
            </a:pPr>
            <a:r>
              <a:rPr lang="en-US" sz="1200" dirty="0">
                <a:effectLst/>
                <a:ea typeface="Calibri" panose="020F0502020204030204" pitchFamily="34" charset="0"/>
                <a:cs typeface="Times New Roman" panose="02020603050405020304" pitchFamily="18" charset="0"/>
              </a:rPr>
              <a:t>Hearing protection is your last line of defense against damage. </a:t>
            </a:r>
            <a:r>
              <a:rPr lang="en-US" sz="1200" dirty="0">
                <a:ea typeface="Calibri" panose="020F0502020204030204" pitchFamily="34" charset="0"/>
                <a:cs typeface="Times New Roman" panose="02020603050405020304" pitchFamily="18" charset="0"/>
              </a:rPr>
              <a:t>Employers should provide it, and train you how to use it and how to get replacements. There are many different types and designs available.</a:t>
            </a:r>
            <a:endParaRPr lang="en-US" sz="1200" dirty="0">
              <a:effectLst/>
              <a:ea typeface="Calibri" panose="020F0502020204030204" pitchFamily="34" charset="0"/>
              <a:cs typeface="Times New Roman" panose="02020603050405020304" pitchFamily="18" charset="0"/>
            </a:endParaRPr>
          </a:p>
          <a:p>
            <a:pPr marL="285750" indent="-285750">
              <a:buFont typeface="Arial" panose="020B0604020202020204" pitchFamily="34" charset="0"/>
              <a:buChar char="•"/>
            </a:pPr>
            <a:endParaRPr lang="en-GB" sz="1200" b="1" dirty="0">
              <a:effectLst/>
              <a:ea typeface="Calibri" panose="020F0502020204030204" pitchFamily="34" charset="0"/>
            </a:endParaRPr>
          </a:p>
        </p:txBody>
      </p:sp>
      <p:sp>
        <p:nvSpPr>
          <p:cNvPr id="37" name="TextBox 36">
            <a:extLst>
              <a:ext uri="{FF2B5EF4-FFF2-40B4-BE49-F238E27FC236}">
                <a16:creationId xmlns:a16="http://schemas.microsoft.com/office/drawing/2014/main" id="{468F8425-180F-0874-699A-A4018AE62B54}"/>
              </a:ext>
            </a:extLst>
          </p:cNvPr>
          <p:cNvSpPr txBox="1"/>
          <p:nvPr/>
        </p:nvSpPr>
        <p:spPr>
          <a:xfrm>
            <a:off x="8384609" y="5014973"/>
            <a:ext cx="3111621" cy="1931298"/>
          </a:xfrm>
          <a:prstGeom prst="rect">
            <a:avLst/>
          </a:prstGeom>
          <a:noFill/>
        </p:spPr>
        <p:txBody>
          <a:bodyPr wrap="square">
            <a:spAutoFit/>
          </a:bodyPr>
          <a:lstStyle/>
          <a:p>
            <a:pPr>
              <a:lnSpc>
                <a:spcPct val="115000"/>
              </a:lnSpc>
              <a:spcAft>
                <a:spcPts val="1000"/>
              </a:spcAft>
            </a:pPr>
            <a:r>
              <a:rPr lang="en-US" sz="1400" b="1" dirty="0">
                <a:solidFill>
                  <a:srgbClr val="C00000"/>
                </a:solidFill>
                <a:ea typeface="Calibri" panose="020F0502020204030204" pitchFamily="34" charset="0"/>
                <a:cs typeface="Times New Roman" panose="02020603050405020304" pitchFamily="18" charset="0"/>
              </a:rPr>
              <a:t>What tasks or areas </a:t>
            </a:r>
            <a:r>
              <a:rPr lang="en-US" sz="1400" b="1" dirty="0">
                <a:solidFill>
                  <a:srgbClr val="C00000"/>
                </a:solidFill>
                <a:effectLst/>
                <a:ea typeface="Calibri" panose="020F0502020204030204" pitchFamily="34" charset="0"/>
                <a:cs typeface="Times New Roman" panose="02020603050405020304" pitchFamily="18" charset="0"/>
              </a:rPr>
              <a:t>at your site requires hearing protection to be worn?</a:t>
            </a:r>
          </a:p>
          <a:p>
            <a:pPr>
              <a:lnSpc>
                <a:spcPct val="115000"/>
              </a:lnSpc>
              <a:spcAft>
                <a:spcPts val="1000"/>
              </a:spcAft>
            </a:pPr>
            <a:endParaRPr lang="en-US" sz="1400" b="1" dirty="0">
              <a:solidFill>
                <a:srgbClr val="C00000"/>
              </a:solidFill>
              <a:ea typeface="Times New Roman" panose="02020603050405020304" pitchFamily="18" charset="0"/>
              <a:cs typeface="Times New Roman" panose="02020603050405020304" pitchFamily="18" charset="0"/>
            </a:endParaRPr>
          </a:p>
          <a:p>
            <a:pPr>
              <a:lnSpc>
                <a:spcPct val="115000"/>
              </a:lnSpc>
              <a:spcAft>
                <a:spcPts val="1000"/>
              </a:spcAft>
            </a:pPr>
            <a:endParaRPr lang="en-GB" sz="1400" b="1" dirty="0">
              <a:solidFill>
                <a:srgbClr val="C00000"/>
              </a:solidFill>
              <a:effectLst/>
              <a:ea typeface="Times New Roman" panose="02020603050405020304" pitchFamily="18" charset="0"/>
            </a:endParaRPr>
          </a:p>
          <a:p>
            <a:pPr algn="just"/>
            <a:endParaRPr lang="en-GB" sz="1400" b="1" dirty="0">
              <a:effectLst/>
              <a:ea typeface="Calibri" panose="020F0502020204030204" pitchFamily="34" charset="0"/>
            </a:endParaRPr>
          </a:p>
        </p:txBody>
      </p:sp>
      <p:pic>
        <p:nvPicPr>
          <p:cNvPr id="38" name="Picture 37">
            <a:extLst>
              <a:ext uri="{FF2B5EF4-FFF2-40B4-BE49-F238E27FC236}">
                <a16:creationId xmlns:a16="http://schemas.microsoft.com/office/drawing/2014/main" id="{59EBC7C0-4AFB-F15E-6626-B444A4A27FC2}"/>
              </a:ext>
            </a:extLst>
          </p:cNvPr>
          <p:cNvPicPr>
            <a:picLocks noChangeAspect="1"/>
          </p:cNvPicPr>
          <p:nvPr/>
        </p:nvPicPr>
        <p:blipFill>
          <a:blip r:embed="rId5"/>
          <a:stretch>
            <a:fillRect/>
          </a:stretch>
        </p:blipFill>
        <p:spPr>
          <a:xfrm rot="21308851">
            <a:off x="6834829" y="5014914"/>
            <a:ext cx="1486056" cy="599636"/>
          </a:xfrm>
          <a:prstGeom prst="rect">
            <a:avLst/>
          </a:prstGeom>
        </p:spPr>
      </p:pic>
    </p:spTree>
    <p:extLst>
      <p:ext uri="{BB962C8B-B14F-4D97-AF65-F5344CB8AC3E}">
        <p14:creationId xmlns:p14="http://schemas.microsoft.com/office/powerpoint/2010/main" val="111876012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1C02413-15E3-EE81-BDB3-64BBBE9BCE0B}"/>
              </a:ext>
            </a:extLst>
          </p:cNvPr>
          <p:cNvSpPr/>
          <p:nvPr/>
        </p:nvSpPr>
        <p:spPr>
          <a:xfrm>
            <a:off x="6096000" y="14717"/>
            <a:ext cx="6083587" cy="592233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8" name="Rectangle 7">
            <a:extLst>
              <a:ext uri="{FF2B5EF4-FFF2-40B4-BE49-F238E27FC236}">
                <a16:creationId xmlns:a16="http://schemas.microsoft.com/office/drawing/2014/main" id="{BE448608-45BE-435B-8F32-4F28DB9CB5E6}"/>
              </a:ext>
            </a:extLst>
          </p:cNvPr>
          <p:cNvSpPr/>
          <p:nvPr/>
        </p:nvSpPr>
        <p:spPr>
          <a:xfrm>
            <a:off x="2737309" y="6172069"/>
            <a:ext cx="2122761"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Personal Health</a:t>
            </a:r>
          </a:p>
        </p:txBody>
      </p:sp>
      <p:pic>
        <p:nvPicPr>
          <p:cNvPr id="16" name="Picture 15" descr="Icon&#10;&#10;Description automatically generated">
            <a:extLst>
              <a:ext uri="{FF2B5EF4-FFF2-40B4-BE49-F238E27FC236}">
                <a16:creationId xmlns:a16="http://schemas.microsoft.com/office/drawing/2014/main" id="{E36DAD33-E998-4ACB-1C63-6C32B19463B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273" y="98799"/>
            <a:ext cx="1707006" cy="1707006"/>
          </a:xfrm>
          <a:prstGeom prst="rect">
            <a:avLst/>
          </a:prstGeom>
        </p:spPr>
      </p:pic>
      <p:sp>
        <p:nvSpPr>
          <p:cNvPr id="10" name="TextBox 9">
            <a:extLst>
              <a:ext uri="{FF2B5EF4-FFF2-40B4-BE49-F238E27FC236}">
                <a16:creationId xmlns:a16="http://schemas.microsoft.com/office/drawing/2014/main" id="{29EB7DC1-4511-B01E-D418-38C058ED3E38}"/>
              </a:ext>
            </a:extLst>
          </p:cNvPr>
          <p:cNvSpPr txBox="1"/>
          <p:nvPr/>
        </p:nvSpPr>
        <p:spPr>
          <a:xfrm>
            <a:off x="1627773" y="222262"/>
            <a:ext cx="4315827" cy="1057597"/>
          </a:xfrm>
          <a:prstGeom prst="rect">
            <a:avLst/>
          </a:prstGeom>
          <a:noFill/>
        </p:spPr>
        <p:txBody>
          <a:bodyPr wrap="square">
            <a:spAutoFit/>
          </a:bodyPr>
          <a:lstStyle/>
          <a:p>
            <a:pPr>
              <a:lnSpc>
                <a:spcPct val="115000"/>
              </a:lnSpc>
              <a:spcAft>
                <a:spcPts val="1000"/>
              </a:spcAft>
            </a:pPr>
            <a:r>
              <a:rPr lang="en-US" sz="1200" dirty="0">
                <a:solidFill>
                  <a:schemeClr val="bg1">
                    <a:lumMod val="50000"/>
                  </a:schemeClr>
                </a:solidFill>
                <a:effectLst/>
                <a:ea typeface="Calibri" panose="020F0502020204030204" pitchFamily="34" charset="0"/>
                <a:cs typeface="Times New Roman" panose="02020603050405020304" pitchFamily="18" charset="0"/>
              </a:rPr>
              <a:t>According to International SOS, the biggest risk to health, exceeding cardiovascular complaints, is mental health.</a:t>
            </a:r>
          </a:p>
          <a:p>
            <a:pPr>
              <a:lnSpc>
                <a:spcPct val="115000"/>
              </a:lnSpc>
              <a:spcAft>
                <a:spcPts val="1000"/>
              </a:spcAft>
            </a:pPr>
            <a:r>
              <a:rPr lang="en-US" sz="1200" dirty="0">
                <a:solidFill>
                  <a:schemeClr val="bg1">
                    <a:lumMod val="50000"/>
                  </a:schemeClr>
                </a:solidFill>
                <a:ea typeface="Calibri" panose="020F0502020204030204" pitchFamily="34" charset="0"/>
                <a:cs typeface="Times New Roman" panose="02020603050405020304" pitchFamily="18" charset="0"/>
              </a:rPr>
              <a:t>Mental health is the leading reason for accessing occupational health services.</a:t>
            </a:r>
            <a:endParaRPr lang="en-GB" sz="1200" dirty="0">
              <a:effectLst/>
              <a:ea typeface="Calibri" panose="020F0502020204030204" pitchFamily="34" charset="0"/>
            </a:endParaRPr>
          </a:p>
        </p:txBody>
      </p:sp>
      <p:sp>
        <p:nvSpPr>
          <p:cNvPr id="15" name="TextBox 14">
            <a:extLst>
              <a:ext uri="{FF2B5EF4-FFF2-40B4-BE49-F238E27FC236}">
                <a16:creationId xmlns:a16="http://schemas.microsoft.com/office/drawing/2014/main" id="{99C5FEF1-F214-F340-B8E5-1DB3615426EB}"/>
              </a:ext>
            </a:extLst>
          </p:cNvPr>
          <p:cNvSpPr txBox="1"/>
          <p:nvPr/>
        </p:nvSpPr>
        <p:spPr>
          <a:xfrm>
            <a:off x="232541" y="1805805"/>
            <a:ext cx="2957226" cy="3933256"/>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Mental health affects everyone. We all have it. We all feel it.</a:t>
            </a:r>
          </a:p>
          <a:p>
            <a:pPr>
              <a:lnSpc>
                <a:spcPct val="115000"/>
              </a:lnSpc>
              <a:spcAft>
                <a:spcPts val="1000"/>
              </a:spcAft>
            </a:pPr>
            <a:r>
              <a:rPr lang="en-US" sz="1200" dirty="0">
                <a:effectLst/>
                <a:ea typeface="Calibri" panose="020F0502020204030204" pitchFamily="34" charset="0"/>
                <a:cs typeface="Times New Roman" panose="02020603050405020304" pitchFamily="18" charset="0"/>
              </a:rPr>
              <a:t>Just like physical health, mental health is important for our wellbeing. Mental health includes our emotional, psychological, and social wellbeing. It also impacts how we handle stress, relate to others, and make choices.</a:t>
            </a:r>
          </a:p>
          <a:p>
            <a:pPr>
              <a:lnSpc>
                <a:spcPct val="115000"/>
              </a:lnSpc>
              <a:spcAft>
                <a:spcPts val="1000"/>
              </a:spcAft>
            </a:pPr>
            <a:r>
              <a:rPr lang="en-US" sz="1200" dirty="0">
                <a:effectLst/>
                <a:ea typeface="Calibri" panose="020F0502020204030204" pitchFamily="34" charset="0"/>
                <a:cs typeface="Times New Roman" panose="02020603050405020304" pitchFamily="18" charset="0"/>
              </a:rPr>
              <a:t>Our state of mind can affect our ability to cope with normal life and work stresses, including our capability to work productively and safe.</a:t>
            </a:r>
          </a:p>
          <a:p>
            <a:pPr>
              <a:lnSpc>
                <a:spcPct val="115000"/>
              </a:lnSpc>
              <a:spcAft>
                <a:spcPts val="1000"/>
              </a:spcAft>
            </a:pPr>
            <a:r>
              <a:rPr lang="en-US" sz="1200" dirty="0">
                <a:effectLst/>
                <a:ea typeface="Calibri" panose="020F0502020204030204" pitchFamily="34" charset="0"/>
                <a:cs typeface="Times New Roman" panose="02020603050405020304" pitchFamily="18" charset="0"/>
              </a:rPr>
              <a:t>Mental health can be affected by several external contributors out with our control. Identifying your current mental health state is the first important step in maintaining it.</a:t>
            </a:r>
            <a:endParaRPr lang="en-GB" sz="1200" dirty="0">
              <a:effectLst/>
              <a:ea typeface="Calibri" panose="020F0502020204030204" pitchFamily="34" charset="0"/>
            </a:endParaRPr>
          </a:p>
        </p:txBody>
      </p:sp>
      <p:pic>
        <p:nvPicPr>
          <p:cNvPr id="4" name="Picture 3">
            <a:extLst>
              <a:ext uri="{FF2B5EF4-FFF2-40B4-BE49-F238E27FC236}">
                <a16:creationId xmlns:a16="http://schemas.microsoft.com/office/drawing/2014/main" id="{6BD4C30F-F9F3-B130-DAFB-4AFB83166A1C}"/>
              </a:ext>
            </a:extLst>
          </p:cNvPr>
          <p:cNvPicPr>
            <a:picLocks noChangeAspect="1"/>
          </p:cNvPicPr>
          <p:nvPr/>
        </p:nvPicPr>
        <p:blipFill>
          <a:blip r:embed="rId4"/>
          <a:stretch>
            <a:fillRect/>
          </a:stretch>
        </p:blipFill>
        <p:spPr>
          <a:xfrm>
            <a:off x="3378035" y="2568721"/>
            <a:ext cx="2335916" cy="2407423"/>
          </a:xfrm>
          <a:prstGeom prst="rect">
            <a:avLst/>
          </a:prstGeom>
        </p:spPr>
      </p:pic>
      <p:sp>
        <p:nvSpPr>
          <p:cNvPr id="26" name="TextBox 25">
            <a:extLst>
              <a:ext uri="{FF2B5EF4-FFF2-40B4-BE49-F238E27FC236}">
                <a16:creationId xmlns:a16="http://schemas.microsoft.com/office/drawing/2014/main" id="{87E1D5A3-396E-826F-5455-28350C308C1A}"/>
              </a:ext>
            </a:extLst>
          </p:cNvPr>
          <p:cNvSpPr txBox="1"/>
          <p:nvPr/>
        </p:nvSpPr>
        <p:spPr>
          <a:xfrm>
            <a:off x="7591609" y="76132"/>
            <a:ext cx="3888010" cy="292259"/>
          </a:xfrm>
          <a:prstGeom prst="rect">
            <a:avLst/>
          </a:prstGeom>
          <a:noFill/>
        </p:spPr>
        <p:txBody>
          <a:bodyPr wrap="square">
            <a:spAutoFit/>
          </a:bodyPr>
          <a:lstStyle/>
          <a:p>
            <a:pPr>
              <a:lnSpc>
                <a:spcPct val="115000"/>
              </a:lnSpc>
              <a:spcAft>
                <a:spcPts val="1000"/>
              </a:spcAft>
            </a:pPr>
            <a:r>
              <a:rPr lang="en-US" sz="1200" b="1" dirty="0">
                <a:effectLst/>
                <a:ea typeface="Calibri" panose="020F0502020204030204" pitchFamily="34" charset="0"/>
                <a:cs typeface="Times New Roman" panose="02020603050405020304" pitchFamily="18" charset="0"/>
              </a:rPr>
              <a:t>Correlation between mental and physical wellbeing</a:t>
            </a:r>
            <a:endParaRPr lang="en-GB" sz="1200" b="1" dirty="0">
              <a:effectLst/>
              <a:ea typeface="Calibri" panose="020F0502020204030204" pitchFamily="34" charset="0"/>
            </a:endParaRPr>
          </a:p>
        </p:txBody>
      </p:sp>
      <p:pic>
        <p:nvPicPr>
          <p:cNvPr id="13" name="Picture 12">
            <a:extLst>
              <a:ext uri="{FF2B5EF4-FFF2-40B4-BE49-F238E27FC236}">
                <a16:creationId xmlns:a16="http://schemas.microsoft.com/office/drawing/2014/main" id="{FC69F86F-D734-4446-EDE1-595DF62811D2}"/>
              </a:ext>
            </a:extLst>
          </p:cNvPr>
          <p:cNvPicPr>
            <a:picLocks noChangeAspect="1"/>
          </p:cNvPicPr>
          <p:nvPr/>
        </p:nvPicPr>
        <p:blipFill>
          <a:blip r:embed="rId5"/>
          <a:stretch>
            <a:fillRect/>
          </a:stretch>
        </p:blipFill>
        <p:spPr>
          <a:xfrm>
            <a:off x="6331237" y="666413"/>
            <a:ext cx="5848350" cy="5048250"/>
          </a:xfrm>
          <a:prstGeom prst="rect">
            <a:avLst/>
          </a:prstGeom>
        </p:spPr>
      </p:pic>
    </p:spTree>
    <p:extLst>
      <p:ext uri="{BB962C8B-B14F-4D97-AF65-F5344CB8AC3E}">
        <p14:creationId xmlns:p14="http://schemas.microsoft.com/office/powerpoint/2010/main" val="30366264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 name="Picture 72">
            <a:extLst>
              <a:ext uri="{FF2B5EF4-FFF2-40B4-BE49-F238E27FC236}">
                <a16:creationId xmlns:a16="http://schemas.microsoft.com/office/drawing/2014/main" id="{973D68AF-128D-A36A-B6C3-DAEEB9C1E19A}"/>
              </a:ext>
            </a:extLst>
          </p:cNvPr>
          <p:cNvPicPr>
            <a:picLocks noChangeAspect="1"/>
          </p:cNvPicPr>
          <p:nvPr/>
        </p:nvPicPr>
        <p:blipFill>
          <a:blip r:embed="rId3"/>
          <a:stretch>
            <a:fillRect/>
          </a:stretch>
        </p:blipFill>
        <p:spPr>
          <a:xfrm>
            <a:off x="287547" y="218561"/>
            <a:ext cx="9132460" cy="5524694"/>
          </a:xfrm>
          <a:prstGeom prst="rect">
            <a:avLst/>
          </a:prstGeom>
        </p:spPr>
      </p:pic>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8" name="Rectangle 7">
            <a:extLst>
              <a:ext uri="{FF2B5EF4-FFF2-40B4-BE49-F238E27FC236}">
                <a16:creationId xmlns:a16="http://schemas.microsoft.com/office/drawing/2014/main" id="{BE448608-45BE-435B-8F32-4F28DB9CB5E6}"/>
              </a:ext>
            </a:extLst>
          </p:cNvPr>
          <p:cNvSpPr/>
          <p:nvPr/>
        </p:nvSpPr>
        <p:spPr>
          <a:xfrm>
            <a:off x="2737309" y="6172069"/>
            <a:ext cx="2122761"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Personal Health</a:t>
            </a:r>
          </a:p>
        </p:txBody>
      </p:sp>
      <p:pic>
        <p:nvPicPr>
          <p:cNvPr id="16" name="Picture 15" descr="Icon&#10;&#10;Description automatically generated">
            <a:extLst>
              <a:ext uri="{FF2B5EF4-FFF2-40B4-BE49-F238E27FC236}">
                <a16:creationId xmlns:a16="http://schemas.microsoft.com/office/drawing/2014/main" id="{E36DAD33-E998-4ACB-1C63-6C32B19463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13001" y="4204036"/>
            <a:ext cx="1707006" cy="1707006"/>
          </a:xfrm>
          <a:prstGeom prst="rect">
            <a:avLst/>
          </a:prstGeom>
        </p:spPr>
      </p:pic>
      <p:sp>
        <p:nvSpPr>
          <p:cNvPr id="12" name="TextBox 11">
            <a:extLst>
              <a:ext uri="{FF2B5EF4-FFF2-40B4-BE49-F238E27FC236}">
                <a16:creationId xmlns:a16="http://schemas.microsoft.com/office/drawing/2014/main" id="{91598580-9E65-AA4E-BCF3-C2C176E9D32C}"/>
              </a:ext>
            </a:extLst>
          </p:cNvPr>
          <p:cNvSpPr txBox="1"/>
          <p:nvPr/>
        </p:nvSpPr>
        <p:spPr>
          <a:xfrm>
            <a:off x="9786045" y="267235"/>
            <a:ext cx="2218113" cy="861774"/>
          </a:xfrm>
          <a:prstGeom prst="rect">
            <a:avLst/>
          </a:prstGeom>
          <a:noFill/>
        </p:spPr>
        <p:txBody>
          <a:bodyPr wrap="square" lIns="0" tIns="0" rIns="0" bIns="0" rtlCol="0">
            <a:spAutoFit/>
          </a:bodyPr>
          <a:lstStyle/>
          <a:p>
            <a:pPr defTabSz="914126" fontAlgn="base">
              <a:spcBef>
                <a:spcPct val="0"/>
              </a:spcBef>
              <a:spcAft>
                <a:spcPct val="0"/>
              </a:spcAft>
            </a:pPr>
            <a:r>
              <a:rPr lang="en-GB" sz="2800" dirty="0">
                <a:solidFill>
                  <a:srgbClr val="C00000"/>
                </a:solidFill>
                <a:latin typeface="TAD GRUNGE CAPS" pitchFamily="2" charset="0"/>
                <a:cs typeface="Arial" charset="0"/>
              </a:rPr>
              <a:t>IT’S OK TO NOT BE OK</a:t>
            </a:r>
            <a:endParaRPr lang="en-GB" sz="2800" b="1" dirty="0">
              <a:solidFill>
                <a:srgbClr val="C00000"/>
              </a:solidFill>
              <a:latin typeface="TAD GRUNGE CAPS" pitchFamily="2" charset="0"/>
              <a:cs typeface="Arial" charset="0"/>
            </a:endParaRPr>
          </a:p>
        </p:txBody>
      </p:sp>
      <p:sp>
        <p:nvSpPr>
          <p:cNvPr id="75" name="TextBox 74">
            <a:extLst>
              <a:ext uri="{FF2B5EF4-FFF2-40B4-BE49-F238E27FC236}">
                <a16:creationId xmlns:a16="http://schemas.microsoft.com/office/drawing/2014/main" id="{C43306BE-F9AC-3A7F-2D11-C0B43B0B8ECD}"/>
              </a:ext>
            </a:extLst>
          </p:cNvPr>
          <p:cNvSpPr txBox="1"/>
          <p:nvPr/>
        </p:nvSpPr>
        <p:spPr>
          <a:xfrm>
            <a:off x="9686340" y="1279518"/>
            <a:ext cx="2317818" cy="4563301"/>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Do you see yourself in the attached table?</a:t>
            </a:r>
            <a:endParaRPr lang="en-US" sz="1400" b="1" dirty="0">
              <a:solidFill>
                <a:srgbClr val="C00000"/>
              </a:solidFill>
              <a:ea typeface="Times New Roman" panose="02020603050405020304" pitchFamily="18" charset="0"/>
              <a:cs typeface="Times New Roman" panose="02020603050405020304" pitchFamily="18" charset="0"/>
            </a:endParaRPr>
          </a:p>
          <a:p>
            <a:r>
              <a:rPr lang="en-GB" sz="1400" dirty="0">
                <a:effectLst/>
                <a:ea typeface="Calibri" panose="020F0502020204030204" pitchFamily="34" charset="0"/>
              </a:rPr>
              <a:t>If you are in the </a:t>
            </a:r>
            <a:r>
              <a:rPr lang="en-GB" sz="1400" b="1" dirty="0">
                <a:effectLst/>
                <a:ea typeface="Calibri" panose="020F0502020204030204" pitchFamily="34" charset="0"/>
              </a:rPr>
              <a:t>Surviving</a:t>
            </a:r>
            <a:r>
              <a:rPr lang="en-GB" sz="1400" dirty="0">
                <a:effectLst/>
                <a:ea typeface="Calibri" panose="020F0502020204030204" pitchFamily="34" charset="0"/>
              </a:rPr>
              <a:t>, </a:t>
            </a:r>
            <a:r>
              <a:rPr lang="en-GB" sz="1400" b="1" dirty="0">
                <a:effectLst/>
                <a:ea typeface="Calibri" panose="020F0502020204030204" pitchFamily="34" charset="0"/>
              </a:rPr>
              <a:t>Struggling </a:t>
            </a:r>
            <a:r>
              <a:rPr lang="en-GB" sz="1400" dirty="0">
                <a:effectLst/>
                <a:ea typeface="Calibri" panose="020F0502020204030204" pitchFamily="34" charset="0"/>
              </a:rPr>
              <a:t>or </a:t>
            </a:r>
            <a:r>
              <a:rPr lang="en-GB" sz="1400" b="1" dirty="0">
                <a:effectLst/>
                <a:ea typeface="Calibri" panose="020F0502020204030204" pitchFamily="34" charset="0"/>
              </a:rPr>
              <a:t>In Crisis </a:t>
            </a:r>
            <a:r>
              <a:rPr lang="en-GB" sz="1400" dirty="0">
                <a:effectLst/>
                <a:ea typeface="Calibri" panose="020F0502020204030204" pitchFamily="34" charset="0"/>
              </a:rPr>
              <a:t>columns, take your time to reflect and discuss with your fami</a:t>
            </a:r>
            <a:r>
              <a:rPr lang="en-GB" sz="1400" dirty="0">
                <a:ea typeface="Calibri" panose="020F0502020204030204" pitchFamily="34" charset="0"/>
              </a:rPr>
              <a:t>ly, friends, workmates and managers</a:t>
            </a:r>
          </a:p>
          <a:p>
            <a:endParaRPr lang="en-GB" sz="1400" dirty="0">
              <a:effectLst/>
              <a:ea typeface="Calibri" panose="020F0502020204030204" pitchFamily="34" charset="0"/>
            </a:endParaRPr>
          </a:p>
          <a:p>
            <a:r>
              <a:rPr lang="en-GB" sz="1400" dirty="0">
                <a:ea typeface="Calibri" panose="020F0502020204030204" pitchFamily="34" charset="0"/>
              </a:rPr>
              <a:t>Share your problems and build strategies to help.</a:t>
            </a:r>
          </a:p>
          <a:p>
            <a:endParaRPr lang="en-GB" sz="1400" dirty="0">
              <a:effectLst/>
              <a:ea typeface="Calibri" panose="020F0502020204030204" pitchFamily="34" charset="0"/>
            </a:endParaRPr>
          </a:p>
          <a:p>
            <a:r>
              <a:rPr lang="en-GB" sz="1000" dirty="0">
                <a:solidFill>
                  <a:srgbClr val="FF0000"/>
                </a:solidFill>
                <a:ea typeface="Calibri" panose="020F0502020204030204" pitchFamily="34" charset="0"/>
              </a:rPr>
              <a:t>For more information see Mental Health Awareness Guidance </a:t>
            </a:r>
            <a:r>
              <a:rPr lang="en-GB" sz="1000" dirty="0">
                <a:solidFill>
                  <a:srgbClr val="FF0000"/>
                </a:solidFill>
                <a:ea typeface="Calibri" panose="020F0502020204030204" pitchFamily="34" charset="0"/>
                <a:hlinkClick r:id="rId5"/>
              </a:rPr>
              <a:t>https://www.stepchangeinsafety.net/resources/mental-health-awareness-guidance/</a:t>
            </a:r>
            <a:endParaRPr lang="en-GB" sz="1000" dirty="0">
              <a:solidFill>
                <a:srgbClr val="FF0000"/>
              </a:solidFill>
              <a:ea typeface="Calibri" panose="020F0502020204030204" pitchFamily="34" charset="0"/>
            </a:endParaRPr>
          </a:p>
          <a:p>
            <a:endParaRPr lang="en-GB" sz="1000" dirty="0">
              <a:solidFill>
                <a:srgbClr val="FF0000"/>
              </a:solidFill>
              <a:effectLst/>
              <a:ea typeface="Calibri" panose="020F0502020204030204" pitchFamily="34" charset="0"/>
            </a:endParaRPr>
          </a:p>
          <a:p>
            <a:r>
              <a:rPr lang="en-GB" sz="1000" dirty="0">
                <a:solidFill>
                  <a:srgbClr val="FF0000"/>
                </a:solidFill>
                <a:ea typeface="Calibri" panose="020F0502020204030204" pitchFamily="34" charset="0"/>
              </a:rPr>
              <a:t>This simple guidance document provides the basics of mental health awareness in order to reduce stigma, initiate conversations and direct individuals to additional sources of support</a:t>
            </a:r>
            <a:endParaRPr lang="en-GB" sz="1000" dirty="0">
              <a:solidFill>
                <a:srgbClr val="FF0000"/>
              </a:solidFill>
              <a:effectLst/>
              <a:ea typeface="Calibri" panose="020F0502020204030204" pitchFamily="34" charset="0"/>
            </a:endParaRPr>
          </a:p>
        </p:txBody>
      </p:sp>
    </p:spTree>
    <p:extLst>
      <p:ext uri="{BB962C8B-B14F-4D97-AF65-F5344CB8AC3E}">
        <p14:creationId xmlns:p14="http://schemas.microsoft.com/office/powerpoint/2010/main" val="253243262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 name="Rectangle 7">
            <a:extLst>
              <a:ext uri="{FF2B5EF4-FFF2-40B4-BE49-F238E27FC236}">
                <a16:creationId xmlns:a16="http://schemas.microsoft.com/office/drawing/2014/main" id="{E78B9005-09D4-4986-B64E-F1C4CD61BE6D}"/>
              </a:ext>
            </a:extLst>
          </p:cNvPr>
          <p:cNvSpPr/>
          <p:nvPr/>
        </p:nvSpPr>
        <p:spPr>
          <a:xfrm>
            <a:off x="2737309" y="6172069"/>
            <a:ext cx="3233962"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Personal Exposure Limit</a:t>
            </a:r>
          </a:p>
        </p:txBody>
      </p:sp>
      <p:pic>
        <p:nvPicPr>
          <p:cNvPr id="15" name="Picture 14" descr="Icon&#10;&#10;Description automatically generated">
            <a:extLst>
              <a:ext uri="{FF2B5EF4-FFF2-40B4-BE49-F238E27FC236}">
                <a16:creationId xmlns:a16="http://schemas.microsoft.com/office/drawing/2014/main" id="{BD47C9F3-94CF-CAD5-5926-58B33F166F4D}"/>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73026" y="118124"/>
            <a:ext cx="1672077" cy="1672077"/>
          </a:xfrm>
          <a:prstGeom prst="rect">
            <a:avLst/>
          </a:prstGeom>
        </p:spPr>
      </p:pic>
      <p:sp>
        <p:nvSpPr>
          <p:cNvPr id="11" name="TextBox 10">
            <a:extLst>
              <a:ext uri="{FF2B5EF4-FFF2-40B4-BE49-F238E27FC236}">
                <a16:creationId xmlns:a16="http://schemas.microsoft.com/office/drawing/2014/main" id="{3F729F3A-BF0A-00EE-B978-615A9B6B6933}"/>
              </a:ext>
            </a:extLst>
          </p:cNvPr>
          <p:cNvSpPr txBox="1"/>
          <p:nvPr/>
        </p:nvSpPr>
        <p:spPr>
          <a:xfrm>
            <a:off x="1627773" y="222262"/>
            <a:ext cx="5977657" cy="1269963"/>
          </a:xfrm>
          <a:prstGeom prst="rect">
            <a:avLst/>
          </a:prstGeom>
          <a:noFill/>
        </p:spPr>
        <p:txBody>
          <a:bodyPr wrap="square">
            <a:spAutoFit/>
          </a:bodyPr>
          <a:lstStyle/>
          <a:p>
            <a:pPr>
              <a:lnSpc>
                <a:spcPct val="115000"/>
              </a:lnSpc>
              <a:spcAft>
                <a:spcPts val="1000"/>
              </a:spcAft>
            </a:pPr>
            <a:r>
              <a:rPr lang="en-US" sz="1200" dirty="0">
                <a:solidFill>
                  <a:schemeClr val="bg1">
                    <a:lumMod val="50000"/>
                  </a:schemeClr>
                </a:solidFill>
                <a:effectLst/>
                <a:ea typeface="Calibri" panose="020F0502020204030204" pitchFamily="34" charset="0"/>
                <a:cs typeface="Times New Roman" panose="02020603050405020304" pitchFamily="18" charset="0"/>
              </a:rPr>
              <a:t>Fatigue is a physiological state of reduced mental or physical performance capability, resulting fro</a:t>
            </a:r>
            <a:r>
              <a:rPr lang="en-US" sz="1200" dirty="0">
                <a:solidFill>
                  <a:schemeClr val="bg1">
                    <a:lumMod val="50000"/>
                  </a:schemeClr>
                </a:solidFill>
                <a:ea typeface="Calibri" panose="020F0502020204030204" pitchFamily="34" charset="0"/>
                <a:cs typeface="Times New Roman" panose="02020603050405020304" pitchFamily="18" charset="0"/>
              </a:rPr>
              <a:t>m sleep loss or extended wakefulness, that can impair alertness and ability to safely operate or perform  duties.</a:t>
            </a:r>
          </a:p>
          <a:p>
            <a:pPr>
              <a:lnSpc>
                <a:spcPct val="115000"/>
              </a:lnSpc>
              <a:spcAft>
                <a:spcPts val="1000"/>
              </a:spcAft>
            </a:pPr>
            <a:r>
              <a:rPr lang="en-US" sz="1200" dirty="0">
                <a:solidFill>
                  <a:schemeClr val="bg1">
                    <a:lumMod val="50000"/>
                  </a:schemeClr>
                </a:solidFill>
                <a:effectLst/>
                <a:ea typeface="Calibri" panose="020F0502020204030204" pitchFamily="34" charset="0"/>
                <a:cs typeface="Times New Roman" panose="02020603050405020304" pitchFamily="18" charset="0"/>
              </a:rPr>
              <a:t>Being Fatigued seriously impairs our vigilance and judgement, especi</a:t>
            </a:r>
            <a:r>
              <a:rPr lang="en-US" sz="1200" dirty="0">
                <a:solidFill>
                  <a:schemeClr val="bg1">
                    <a:lumMod val="50000"/>
                  </a:schemeClr>
                </a:solidFill>
                <a:ea typeface="Calibri" panose="020F0502020204030204" pitchFamily="34" charset="0"/>
                <a:cs typeface="Times New Roman" panose="02020603050405020304" pitchFamily="18" charset="0"/>
              </a:rPr>
              <a:t>ally in critical situations. The end result is a body that will not function unless revitalised by rest or nourishment</a:t>
            </a:r>
            <a:endParaRPr lang="en-GB" sz="1200" dirty="0">
              <a:effectLst/>
              <a:ea typeface="Calibri" panose="020F0502020204030204" pitchFamily="34" charset="0"/>
            </a:endParaRPr>
          </a:p>
        </p:txBody>
      </p:sp>
      <p:sp>
        <p:nvSpPr>
          <p:cNvPr id="12" name="TextBox 11">
            <a:extLst>
              <a:ext uri="{FF2B5EF4-FFF2-40B4-BE49-F238E27FC236}">
                <a16:creationId xmlns:a16="http://schemas.microsoft.com/office/drawing/2014/main" id="{AED3D873-38DC-F436-5796-B7DAB1EF5D33}"/>
              </a:ext>
            </a:extLst>
          </p:cNvPr>
          <p:cNvSpPr txBox="1"/>
          <p:nvPr/>
        </p:nvSpPr>
        <p:spPr>
          <a:xfrm>
            <a:off x="256006" y="1977562"/>
            <a:ext cx="3111622" cy="3416320"/>
          </a:xfrm>
          <a:prstGeom prst="rect">
            <a:avLst/>
          </a:prstGeom>
          <a:noFill/>
        </p:spPr>
        <p:txBody>
          <a:bodyPr wrap="square">
            <a:spAutoFit/>
          </a:bodyPr>
          <a:lstStyle/>
          <a:p>
            <a:pPr lvl="0"/>
            <a:r>
              <a:rPr lang="en-GB" sz="1200" b="1" dirty="0">
                <a:solidFill>
                  <a:srgbClr val="C00000"/>
                </a:solidFill>
                <a:effectLst/>
                <a:ea typeface="Calibri" panose="020F0502020204030204" pitchFamily="34" charset="0"/>
              </a:rPr>
              <a:t>Fatigue</a:t>
            </a:r>
            <a:endParaRPr lang="en-GB" sz="1200" b="1" dirty="0">
              <a:solidFill>
                <a:srgbClr val="FF0000"/>
              </a:solidFill>
              <a:effectLst/>
              <a:ea typeface="Calibri" panose="020F0502020204030204" pitchFamily="34" charset="0"/>
            </a:endParaRPr>
          </a:p>
          <a:p>
            <a:pPr algn="l"/>
            <a:endParaRPr lang="en-US" sz="1200" dirty="0">
              <a:solidFill>
                <a:srgbClr val="171717"/>
              </a:solidFill>
            </a:endParaRPr>
          </a:p>
          <a:p>
            <a:pPr algn="l"/>
            <a:r>
              <a:rPr lang="en-US" sz="1200" b="0" i="0" dirty="0">
                <a:solidFill>
                  <a:srgbClr val="171717"/>
                </a:solidFill>
                <a:effectLst/>
              </a:rPr>
              <a:t>As a rule of thumb;</a:t>
            </a:r>
          </a:p>
          <a:p>
            <a:pPr algn="l"/>
            <a:endParaRPr lang="en-US" sz="1200" dirty="0">
              <a:solidFill>
                <a:srgbClr val="171717"/>
              </a:solidFill>
            </a:endParaRPr>
          </a:p>
          <a:p>
            <a:pPr marL="171450" indent="-171450" algn="l">
              <a:buFont typeface="Arial" panose="020B0604020202020204" pitchFamily="34" charset="0"/>
              <a:buChar char="•"/>
            </a:pPr>
            <a:r>
              <a:rPr lang="en-US" sz="1200" b="0" i="0" dirty="0">
                <a:solidFill>
                  <a:srgbClr val="171717"/>
                </a:solidFill>
                <a:effectLst/>
              </a:rPr>
              <a:t>1 hour of good quality sleep for 2 hours of activity </a:t>
            </a:r>
          </a:p>
          <a:p>
            <a:pPr marL="171450" indent="-171450" algn="l">
              <a:buFont typeface="Arial" panose="020B0604020202020204" pitchFamily="34" charset="0"/>
              <a:buChar char="•"/>
            </a:pPr>
            <a:endParaRPr lang="en-US" sz="1200" b="0" i="0" dirty="0">
              <a:solidFill>
                <a:srgbClr val="171717"/>
              </a:solidFill>
              <a:effectLst/>
            </a:endParaRPr>
          </a:p>
          <a:p>
            <a:pPr marL="171450" indent="-171450" algn="l">
              <a:buFont typeface="Arial" panose="020B0604020202020204" pitchFamily="34" charset="0"/>
              <a:buChar char="•"/>
            </a:pPr>
            <a:r>
              <a:rPr lang="en-US" sz="1200" dirty="0">
                <a:solidFill>
                  <a:srgbClr val="171717"/>
                </a:solidFill>
              </a:rPr>
              <a:t>F</a:t>
            </a:r>
            <a:r>
              <a:rPr lang="en-US" sz="1200" b="0" i="0" dirty="0">
                <a:solidFill>
                  <a:srgbClr val="171717"/>
                </a:solidFill>
                <a:effectLst/>
              </a:rPr>
              <a:t>ully restorative sleep will last between 7-9 hours on average.</a:t>
            </a:r>
          </a:p>
          <a:p>
            <a:pPr marL="171450" indent="-171450" algn="l">
              <a:buFont typeface="Arial" panose="020B0604020202020204" pitchFamily="34" charset="0"/>
              <a:buChar char="•"/>
            </a:pPr>
            <a:endParaRPr lang="en-US" sz="1200" b="0" i="0" dirty="0">
              <a:solidFill>
                <a:srgbClr val="171717"/>
              </a:solidFill>
              <a:effectLst/>
            </a:endParaRPr>
          </a:p>
          <a:p>
            <a:pPr marL="171450" indent="-171450" algn="l">
              <a:buFont typeface="Arial" panose="020B0604020202020204" pitchFamily="34" charset="0"/>
              <a:buChar char="•"/>
            </a:pPr>
            <a:r>
              <a:rPr lang="en-US" sz="1200" b="0" i="0" dirty="0">
                <a:solidFill>
                  <a:srgbClr val="171717"/>
                </a:solidFill>
                <a:effectLst/>
              </a:rPr>
              <a:t>Caution is required in how fatigue is considered &amp; managed. ‘Sleepiness’ is likely to be hugely underrated even from day one of sleep restriction and could result in harm.</a:t>
            </a:r>
          </a:p>
          <a:p>
            <a:pPr marL="171450" indent="-171450" algn="l">
              <a:buFont typeface="Arial" panose="020B0604020202020204" pitchFamily="34" charset="0"/>
              <a:buChar char="•"/>
            </a:pPr>
            <a:endParaRPr lang="en-US" sz="1200" b="0" i="0" dirty="0">
              <a:solidFill>
                <a:srgbClr val="171717"/>
              </a:solidFill>
              <a:effectLst/>
            </a:endParaRPr>
          </a:p>
          <a:p>
            <a:pPr marL="171450" indent="-171450" algn="l">
              <a:buFont typeface="Arial" panose="020B0604020202020204" pitchFamily="34" charset="0"/>
              <a:buChar char="•"/>
            </a:pPr>
            <a:r>
              <a:rPr lang="en-US" sz="1200" b="0" i="0" dirty="0">
                <a:solidFill>
                  <a:srgbClr val="171717"/>
                </a:solidFill>
                <a:effectLst/>
              </a:rPr>
              <a:t>Ensure fatigue is considered at planning stage to identify risk points and raise awareness to allow recognition at all levels</a:t>
            </a:r>
          </a:p>
        </p:txBody>
      </p:sp>
      <p:pic>
        <p:nvPicPr>
          <p:cNvPr id="16" name="Picture 15">
            <a:extLst>
              <a:ext uri="{FF2B5EF4-FFF2-40B4-BE49-F238E27FC236}">
                <a16:creationId xmlns:a16="http://schemas.microsoft.com/office/drawing/2014/main" id="{D65D31ED-470F-2FAA-48CE-81F2847D85E4}"/>
              </a:ext>
            </a:extLst>
          </p:cNvPr>
          <p:cNvPicPr>
            <a:picLocks noChangeAspect="1"/>
          </p:cNvPicPr>
          <p:nvPr/>
        </p:nvPicPr>
        <p:blipFill>
          <a:blip r:embed="rId4"/>
          <a:stretch>
            <a:fillRect/>
          </a:stretch>
        </p:blipFill>
        <p:spPr>
          <a:xfrm rot="21308851">
            <a:off x="9483311" y="4258426"/>
            <a:ext cx="1278339" cy="515820"/>
          </a:xfrm>
          <a:prstGeom prst="rect">
            <a:avLst/>
          </a:prstGeom>
        </p:spPr>
      </p:pic>
      <p:sp>
        <p:nvSpPr>
          <p:cNvPr id="17" name="TextBox 16">
            <a:extLst>
              <a:ext uri="{FF2B5EF4-FFF2-40B4-BE49-F238E27FC236}">
                <a16:creationId xmlns:a16="http://schemas.microsoft.com/office/drawing/2014/main" id="{35578CB8-3C5F-0D8A-972A-94D3FC6B97E0}"/>
              </a:ext>
            </a:extLst>
          </p:cNvPr>
          <p:cNvSpPr txBox="1"/>
          <p:nvPr/>
        </p:nvSpPr>
        <p:spPr>
          <a:xfrm>
            <a:off x="8581520" y="4748845"/>
            <a:ext cx="3152850" cy="1511183"/>
          </a:xfrm>
          <a:prstGeom prst="rect">
            <a:avLst/>
          </a:prstGeom>
          <a:noFill/>
        </p:spPr>
        <p:txBody>
          <a:bodyPr wrap="square">
            <a:spAutoFit/>
          </a:bodyPr>
          <a:lstStyle/>
          <a:p>
            <a:pPr>
              <a:lnSpc>
                <a:spcPct val="115000"/>
              </a:lnSpc>
              <a:spcAft>
                <a:spcPts val="1000"/>
              </a:spcAft>
            </a:pPr>
            <a:r>
              <a:rPr lang="en-US" sz="1200" b="1" dirty="0">
                <a:solidFill>
                  <a:srgbClr val="C00000"/>
                </a:solidFill>
                <a:ea typeface="Calibri" panose="020F0502020204030204" pitchFamily="34" charset="0"/>
                <a:cs typeface="Times New Roman" panose="02020603050405020304" pitchFamily="18" charset="0"/>
              </a:rPr>
              <a:t>How are workloads and schedules at your site risk assessed to take fatigue into account?</a:t>
            </a:r>
            <a:endParaRPr lang="en-US" sz="1200" b="1" dirty="0">
              <a:solidFill>
                <a:srgbClr val="C00000"/>
              </a:solidFill>
              <a:effectLst/>
              <a:ea typeface="Calibri" panose="020F0502020204030204" pitchFamily="34" charset="0"/>
              <a:cs typeface="Times New Roman" panose="02020603050405020304" pitchFamily="18" charset="0"/>
            </a:endParaRPr>
          </a:p>
          <a:p>
            <a:pPr>
              <a:lnSpc>
                <a:spcPct val="115000"/>
              </a:lnSpc>
              <a:spcAft>
                <a:spcPts val="1000"/>
              </a:spcAft>
            </a:pPr>
            <a:endParaRPr lang="en-US" sz="1200" b="1" dirty="0">
              <a:solidFill>
                <a:srgbClr val="C00000"/>
              </a:solidFill>
              <a:ea typeface="Times New Roman" panose="02020603050405020304" pitchFamily="18" charset="0"/>
              <a:cs typeface="Times New Roman" panose="02020603050405020304" pitchFamily="18" charset="0"/>
            </a:endParaRPr>
          </a:p>
          <a:p>
            <a:pPr>
              <a:lnSpc>
                <a:spcPct val="115000"/>
              </a:lnSpc>
              <a:spcAft>
                <a:spcPts val="1000"/>
              </a:spcAft>
            </a:pPr>
            <a:endParaRPr lang="en-GB" sz="1200" b="1" dirty="0">
              <a:solidFill>
                <a:srgbClr val="C00000"/>
              </a:solidFill>
              <a:effectLst/>
              <a:ea typeface="Times New Roman" panose="02020603050405020304" pitchFamily="18" charset="0"/>
            </a:endParaRPr>
          </a:p>
          <a:p>
            <a:pPr algn="just"/>
            <a:endParaRPr lang="en-GB" sz="1200" b="1" dirty="0">
              <a:effectLst/>
              <a:ea typeface="Calibri" panose="020F0502020204030204" pitchFamily="34" charset="0"/>
            </a:endParaRPr>
          </a:p>
        </p:txBody>
      </p:sp>
      <p:sp>
        <p:nvSpPr>
          <p:cNvPr id="18" name="TextBox 17">
            <a:extLst>
              <a:ext uri="{FF2B5EF4-FFF2-40B4-BE49-F238E27FC236}">
                <a16:creationId xmlns:a16="http://schemas.microsoft.com/office/drawing/2014/main" id="{7811F1FE-965B-7696-8247-75D71D09B896}"/>
              </a:ext>
            </a:extLst>
          </p:cNvPr>
          <p:cNvSpPr txBox="1"/>
          <p:nvPr/>
        </p:nvSpPr>
        <p:spPr>
          <a:xfrm>
            <a:off x="8602721" y="5292407"/>
            <a:ext cx="3039521" cy="1511183"/>
          </a:xfrm>
          <a:prstGeom prst="rect">
            <a:avLst/>
          </a:prstGeom>
          <a:noFill/>
        </p:spPr>
        <p:txBody>
          <a:bodyPr wrap="square">
            <a:spAutoFit/>
          </a:bodyPr>
          <a:lstStyle/>
          <a:p>
            <a:pPr>
              <a:lnSpc>
                <a:spcPct val="115000"/>
              </a:lnSpc>
              <a:spcAft>
                <a:spcPts val="1000"/>
              </a:spcAft>
            </a:pPr>
            <a:r>
              <a:rPr lang="en-US" sz="1200" b="1" dirty="0">
                <a:solidFill>
                  <a:srgbClr val="C00000"/>
                </a:solidFill>
                <a:ea typeface="Calibri" panose="020F0502020204030204" pitchFamily="34" charset="0"/>
                <a:cs typeface="Times New Roman" panose="02020603050405020304" pitchFamily="18" charset="0"/>
              </a:rPr>
              <a:t>How are tasks at your site planned to take fatigue into account?</a:t>
            </a:r>
            <a:endParaRPr lang="en-US" sz="1200" b="1" dirty="0">
              <a:solidFill>
                <a:srgbClr val="C00000"/>
              </a:solidFill>
              <a:effectLst/>
              <a:ea typeface="Calibri" panose="020F0502020204030204" pitchFamily="34" charset="0"/>
              <a:cs typeface="Times New Roman" panose="02020603050405020304" pitchFamily="18" charset="0"/>
            </a:endParaRPr>
          </a:p>
          <a:p>
            <a:pPr>
              <a:lnSpc>
                <a:spcPct val="115000"/>
              </a:lnSpc>
              <a:spcAft>
                <a:spcPts val="1000"/>
              </a:spcAft>
            </a:pPr>
            <a:endParaRPr lang="en-US" sz="1200" b="1" dirty="0">
              <a:solidFill>
                <a:srgbClr val="C00000"/>
              </a:solidFill>
              <a:ea typeface="Times New Roman" panose="02020603050405020304" pitchFamily="18" charset="0"/>
              <a:cs typeface="Times New Roman" panose="02020603050405020304" pitchFamily="18" charset="0"/>
            </a:endParaRPr>
          </a:p>
          <a:p>
            <a:pPr>
              <a:lnSpc>
                <a:spcPct val="115000"/>
              </a:lnSpc>
              <a:spcAft>
                <a:spcPts val="1000"/>
              </a:spcAft>
            </a:pPr>
            <a:endParaRPr lang="en-GB" sz="1200" b="1" dirty="0">
              <a:solidFill>
                <a:srgbClr val="C00000"/>
              </a:solidFill>
              <a:effectLst/>
              <a:ea typeface="Times New Roman" panose="02020603050405020304" pitchFamily="18" charset="0"/>
            </a:endParaRPr>
          </a:p>
          <a:p>
            <a:pPr algn="just"/>
            <a:endParaRPr lang="en-GB" sz="1200" b="1" dirty="0">
              <a:effectLst/>
              <a:ea typeface="Calibri" panose="020F0502020204030204" pitchFamily="34" charset="0"/>
            </a:endParaRPr>
          </a:p>
        </p:txBody>
      </p:sp>
      <p:sp>
        <p:nvSpPr>
          <p:cNvPr id="19" name="TextBox 18">
            <a:extLst>
              <a:ext uri="{FF2B5EF4-FFF2-40B4-BE49-F238E27FC236}">
                <a16:creationId xmlns:a16="http://schemas.microsoft.com/office/drawing/2014/main" id="{535959D0-33C0-559C-E148-BA802023F901}"/>
              </a:ext>
            </a:extLst>
          </p:cNvPr>
          <p:cNvSpPr txBox="1"/>
          <p:nvPr/>
        </p:nvSpPr>
        <p:spPr>
          <a:xfrm>
            <a:off x="3917167" y="1977562"/>
            <a:ext cx="4338356" cy="3970318"/>
          </a:xfrm>
          <a:prstGeom prst="rect">
            <a:avLst/>
          </a:prstGeom>
          <a:noFill/>
        </p:spPr>
        <p:txBody>
          <a:bodyPr wrap="square">
            <a:spAutoFit/>
          </a:bodyPr>
          <a:lstStyle/>
          <a:p>
            <a:pPr lvl="0"/>
            <a:r>
              <a:rPr lang="en-GB" sz="1200" b="1" dirty="0">
                <a:solidFill>
                  <a:srgbClr val="C00000"/>
                </a:solidFill>
                <a:effectLst/>
                <a:ea typeface="Calibri" panose="020F0502020204030204" pitchFamily="34" charset="0"/>
              </a:rPr>
              <a:t>Undesirable effects of shift work?</a:t>
            </a:r>
          </a:p>
          <a:p>
            <a:pPr lvl="0"/>
            <a:endParaRPr lang="en-GB" sz="1200" b="1" dirty="0">
              <a:solidFill>
                <a:srgbClr val="C00000"/>
              </a:solidFill>
              <a:effectLst/>
              <a:ea typeface="Calibri" panose="020F0502020204030204" pitchFamily="34" charset="0"/>
            </a:endParaRPr>
          </a:p>
          <a:p>
            <a:pPr algn="l"/>
            <a:r>
              <a:rPr lang="en-US" sz="1200" b="0" i="0" dirty="0">
                <a:solidFill>
                  <a:srgbClr val="171717"/>
                </a:solidFill>
                <a:effectLst/>
              </a:rPr>
              <a:t>Be wary of nightshifts or early morning starts.</a:t>
            </a:r>
          </a:p>
          <a:p>
            <a:pPr algn="l"/>
            <a:endParaRPr lang="en-US" sz="1200" dirty="0">
              <a:solidFill>
                <a:srgbClr val="171717"/>
              </a:solidFill>
            </a:endParaRPr>
          </a:p>
          <a:p>
            <a:pPr algn="l"/>
            <a:r>
              <a:rPr lang="en-US" sz="1200" b="0" i="0" dirty="0">
                <a:solidFill>
                  <a:srgbClr val="171717"/>
                </a:solidFill>
                <a:effectLst/>
              </a:rPr>
              <a:t>Shift work may result in:</a:t>
            </a:r>
          </a:p>
          <a:p>
            <a:pPr marL="171450" indent="-171450" algn="l">
              <a:buFont typeface="Arial" panose="020B0604020202020204" pitchFamily="34" charset="0"/>
              <a:buChar char="•"/>
            </a:pPr>
            <a:r>
              <a:rPr lang="en-US" sz="1200" dirty="0">
                <a:solidFill>
                  <a:srgbClr val="171717"/>
                </a:solidFill>
              </a:rPr>
              <a:t>Disruption of the internal body clock</a:t>
            </a:r>
          </a:p>
          <a:p>
            <a:pPr marL="171450" indent="-171450" algn="l">
              <a:buFont typeface="Arial" panose="020B0604020202020204" pitchFamily="34" charset="0"/>
              <a:buChar char="•"/>
            </a:pPr>
            <a:r>
              <a:rPr lang="en-US" sz="1200" b="0" i="0" dirty="0">
                <a:solidFill>
                  <a:srgbClr val="171717"/>
                </a:solidFill>
                <a:effectLst/>
              </a:rPr>
              <a:t>Fatigue</a:t>
            </a:r>
          </a:p>
          <a:p>
            <a:pPr marL="171450" indent="-171450" algn="l">
              <a:buFont typeface="Arial" panose="020B0604020202020204" pitchFamily="34" charset="0"/>
              <a:buChar char="•"/>
            </a:pPr>
            <a:r>
              <a:rPr lang="en-US" sz="1200" dirty="0">
                <a:solidFill>
                  <a:srgbClr val="171717"/>
                </a:solidFill>
              </a:rPr>
              <a:t>Sleeping difficulties</a:t>
            </a:r>
          </a:p>
          <a:p>
            <a:pPr marL="171450" indent="-171450" algn="l">
              <a:buFont typeface="Arial" panose="020B0604020202020204" pitchFamily="34" charset="0"/>
              <a:buChar char="•"/>
            </a:pPr>
            <a:r>
              <a:rPr lang="en-US" sz="1200" b="0" i="0" dirty="0">
                <a:solidFill>
                  <a:srgbClr val="171717"/>
                </a:solidFill>
                <a:effectLst/>
              </a:rPr>
              <a:t>Disturbed appetite and digestion</a:t>
            </a:r>
          </a:p>
          <a:p>
            <a:pPr marL="171450" indent="-171450" algn="l">
              <a:buFont typeface="Arial" panose="020B0604020202020204" pitchFamily="34" charset="0"/>
              <a:buChar char="•"/>
            </a:pPr>
            <a:r>
              <a:rPr lang="en-US" sz="1200" dirty="0">
                <a:solidFill>
                  <a:srgbClr val="171717"/>
                </a:solidFill>
              </a:rPr>
              <a:t>Reliance on sedatives and/or stimulants</a:t>
            </a:r>
          </a:p>
          <a:p>
            <a:pPr marL="171450" indent="-171450" algn="l">
              <a:buFont typeface="Arial" panose="020B0604020202020204" pitchFamily="34" charset="0"/>
              <a:buChar char="•"/>
            </a:pPr>
            <a:r>
              <a:rPr lang="en-US" sz="1200" b="0" i="0" dirty="0">
                <a:solidFill>
                  <a:srgbClr val="171717"/>
                </a:solidFill>
                <a:effectLst/>
              </a:rPr>
              <a:t>Social and domestic problems</a:t>
            </a:r>
          </a:p>
          <a:p>
            <a:pPr marL="171450" indent="-171450" algn="l">
              <a:buFont typeface="Arial" panose="020B0604020202020204" pitchFamily="34" charset="0"/>
              <a:buChar char="•"/>
            </a:pPr>
            <a:endParaRPr lang="en-US" sz="1200" dirty="0">
              <a:solidFill>
                <a:srgbClr val="171717"/>
              </a:solidFill>
            </a:endParaRPr>
          </a:p>
          <a:p>
            <a:pPr algn="l"/>
            <a:r>
              <a:rPr lang="en-US" sz="1200" b="0" i="0" dirty="0">
                <a:solidFill>
                  <a:srgbClr val="171717"/>
                </a:solidFill>
                <a:effectLst/>
              </a:rPr>
              <a:t>This can affect performance, increase the likelihood of errors and accidents at work and </a:t>
            </a:r>
            <a:r>
              <a:rPr lang="en-US" sz="1200" dirty="0">
                <a:solidFill>
                  <a:srgbClr val="171717"/>
                </a:solidFill>
              </a:rPr>
              <a:t>could have a negative effect on health.</a:t>
            </a:r>
          </a:p>
          <a:p>
            <a:pPr algn="l"/>
            <a:endParaRPr lang="en-US" sz="1200" b="0" i="0" dirty="0">
              <a:solidFill>
                <a:srgbClr val="171717"/>
              </a:solidFill>
              <a:effectLst/>
            </a:endParaRPr>
          </a:p>
          <a:p>
            <a:pPr algn="l"/>
            <a:endParaRPr lang="en-US" sz="1200" b="0" i="0" dirty="0">
              <a:solidFill>
                <a:srgbClr val="171717"/>
              </a:solidFill>
              <a:effectLst/>
            </a:endParaRPr>
          </a:p>
          <a:p>
            <a:pPr algn="l"/>
            <a:r>
              <a:rPr lang="en-US" sz="1200" b="1" i="0" dirty="0">
                <a:solidFill>
                  <a:srgbClr val="171717"/>
                </a:solidFill>
                <a:effectLst/>
              </a:rPr>
              <a:t>OIM Guidance for offshore </a:t>
            </a:r>
            <a:r>
              <a:rPr lang="en-US" sz="1200" b="1" i="0" dirty="0" err="1">
                <a:solidFill>
                  <a:srgbClr val="171717"/>
                </a:solidFill>
                <a:effectLst/>
              </a:rPr>
              <a:t>Rotas</a:t>
            </a:r>
            <a:r>
              <a:rPr lang="en-US" sz="1200" b="1" i="0" dirty="0">
                <a:solidFill>
                  <a:srgbClr val="171717"/>
                </a:solidFill>
                <a:effectLst/>
              </a:rPr>
              <a:t> and Rest periods: </a:t>
            </a:r>
            <a:r>
              <a:rPr lang="en-US" sz="1200" b="1" i="0" dirty="0">
                <a:solidFill>
                  <a:srgbClr val="C00000"/>
                </a:solidFill>
                <a:effectLst/>
                <a:hlinkClick r:id="rId5">
                  <a:extLst>
                    <a:ext uri="{A12FA001-AC4F-418D-AE19-62706E023703}">
                      <ahyp:hlinkClr xmlns:ahyp="http://schemas.microsoft.com/office/drawing/2018/hyperlinkcolor" val="tx"/>
                    </a:ext>
                  </a:extLst>
                </a:hlinkClick>
              </a:rPr>
              <a:t>https://www.stepchangeinsafety.net/resources/oim-guidance-for-offshore-rotas-and-rest-periods/</a:t>
            </a:r>
            <a:endParaRPr lang="en-US" sz="1200" b="1" i="0" dirty="0">
              <a:solidFill>
                <a:srgbClr val="C00000"/>
              </a:solidFill>
              <a:effectLst/>
            </a:endParaRPr>
          </a:p>
          <a:p>
            <a:pPr algn="l"/>
            <a:endParaRPr lang="en-US" sz="1200" b="0" i="0" dirty="0">
              <a:solidFill>
                <a:srgbClr val="171717"/>
              </a:solidFill>
              <a:effectLst/>
            </a:endParaRPr>
          </a:p>
          <a:p>
            <a:pPr algn="l"/>
            <a:endParaRPr lang="en-US" sz="1200" b="0" i="0" dirty="0">
              <a:solidFill>
                <a:srgbClr val="171717"/>
              </a:solidFill>
              <a:effectLst/>
            </a:endParaRPr>
          </a:p>
        </p:txBody>
      </p:sp>
      <p:sp>
        <p:nvSpPr>
          <p:cNvPr id="24" name="TextBox 23">
            <a:extLst>
              <a:ext uri="{FF2B5EF4-FFF2-40B4-BE49-F238E27FC236}">
                <a16:creationId xmlns:a16="http://schemas.microsoft.com/office/drawing/2014/main" id="{79517216-2DCE-65E3-22C2-AC727AABB01C}"/>
              </a:ext>
            </a:extLst>
          </p:cNvPr>
          <p:cNvSpPr txBox="1"/>
          <p:nvPr/>
        </p:nvSpPr>
        <p:spPr>
          <a:xfrm>
            <a:off x="8602721" y="272372"/>
            <a:ext cx="3423627" cy="4154984"/>
          </a:xfrm>
          <a:prstGeom prst="rect">
            <a:avLst/>
          </a:prstGeom>
          <a:noFill/>
        </p:spPr>
        <p:txBody>
          <a:bodyPr wrap="square">
            <a:spAutoFit/>
          </a:bodyPr>
          <a:lstStyle/>
          <a:p>
            <a:pPr lvl="0"/>
            <a:endParaRPr lang="en-GB" sz="1200" b="1" dirty="0">
              <a:solidFill>
                <a:srgbClr val="FF0000"/>
              </a:solidFill>
              <a:effectLst/>
              <a:ea typeface="Calibri" panose="020F0502020204030204" pitchFamily="34" charset="0"/>
            </a:endParaRPr>
          </a:p>
          <a:p>
            <a:pPr lvl="0"/>
            <a:r>
              <a:rPr lang="en-GB" sz="1200" b="1" dirty="0">
                <a:solidFill>
                  <a:srgbClr val="C00000"/>
                </a:solidFill>
                <a:effectLst/>
                <a:ea typeface="Calibri" panose="020F0502020204030204" pitchFamily="34" charset="0"/>
              </a:rPr>
              <a:t>How can we help prevent injury due to fatigue? </a:t>
            </a:r>
          </a:p>
          <a:p>
            <a:pPr marL="171450" indent="-171450" algn="l">
              <a:buFont typeface="Arial" panose="020B0604020202020204" pitchFamily="34" charset="0"/>
              <a:buChar char="•"/>
            </a:pPr>
            <a:endParaRPr lang="en-GB" sz="1200" b="1" i="0" dirty="0">
              <a:solidFill>
                <a:srgbClr val="FF0000"/>
              </a:solidFill>
              <a:latin typeface="Frutiger W01"/>
            </a:endParaRPr>
          </a:p>
          <a:p>
            <a:pPr marL="171450" indent="-171450" algn="l">
              <a:buFont typeface="Arial" panose="020B0604020202020204" pitchFamily="34" charset="0"/>
              <a:buChar char="•"/>
            </a:pPr>
            <a:r>
              <a:rPr lang="en-US" sz="1200" b="0" i="0" dirty="0">
                <a:solidFill>
                  <a:srgbClr val="171717"/>
                </a:solidFill>
                <a:effectLst/>
                <a:latin typeface="Calibri" panose="020F0502020204030204" pitchFamily="34" charset="0"/>
                <a:cs typeface="Calibri" panose="020F0502020204030204" pitchFamily="34" charset="0"/>
              </a:rPr>
              <a:t>Plan an appropriate workload according to the length and the timing of the shift</a:t>
            </a:r>
          </a:p>
          <a:p>
            <a:pPr marL="171450" indent="-171450" algn="l">
              <a:buFont typeface="Arial" panose="020B0604020202020204" pitchFamily="34" charset="0"/>
              <a:buChar char="•"/>
            </a:pPr>
            <a:endParaRPr lang="en-US" sz="1200" b="0" i="0" dirty="0">
              <a:solidFill>
                <a:srgbClr val="171717"/>
              </a:solidFill>
              <a:effectLst/>
              <a:latin typeface="Calibri" panose="020F0502020204030204" pitchFamily="34" charset="0"/>
              <a:cs typeface="Calibri" panose="020F0502020204030204" pitchFamily="34" charset="0"/>
            </a:endParaRPr>
          </a:p>
          <a:p>
            <a:pPr marL="171450" indent="-171450" algn="l">
              <a:buFont typeface="Arial" panose="020B0604020202020204" pitchFamily="34" charset="0"/>
              <a:buChar char="•"/>
            </a:pPr>
            <a:r>
              <a:rPr lang="en-US" sz="1200" dirty="0">
                <a:solidFill>
                  <a:srgbClr val="171717"/>
                </a:solidFill>
                <a:latin typeface="Calibri" panose="020F0502020204030204" pitchFamily="34" charset="0"/>
                <a:cs typeface="Calibri" panose="020F0502020204030204" pitchFamily="34" charset="0"/>
              </a:rPr>
              <a:t>If Practical, schedule demanding work for periods when workers are most alert and least likely to be fatigued.</a:t>
            </a:r>
          </a:p>
          <a:p>
            <a:pPr marL="171450" indent="-171450" algn="l">
              <a:buFont typeface="Arial" panose="020B0604020202020204" pitchFamily="34" charset="0"/>
              <a:buChar char="•"/>
            </a:pPr>
            <a:endParaRPr lang="en-US" sz="1200" dirty="0">
              <a:solidFill>
                <a:srgbClr val="171717"/>
              </a:solidFill>
              <a:latin typeface="Calibri" panose="020F0502020204030204" pitchFamily="34" charset="0"/>
              <a:cs typeface="Calibri" panose="020F0502020204030204" pitchFamily="34" charset="0"/>
            </a:endParaRPr>
          </a:p>
          <a:p>
            <a:pPr marL="171450" indent="-171450" algn="l">
              <a:buFont typeface="Arial" panose="020B0604020202020204" pitchFamily="34" charset="0"/>
              <a:buChar char="•"/>
            </a:pPr>
            <a:r>
              <a:rPr lang="en-US" sz="1200" b="0" i="0" dirty="0">
                <a:solidFill>
                  <a:srgbClr val="171717"/>
                </a:solidFill>
                <a:effectLst/>
                <a:latin typeface="Calibri" panose="020F0502020204030204" pitchFamily="34" charset="0"/>
                <a:cs typeface="Calibri" panose="020F0502020204030204" pitchFamily="34" charset="0"/>
              </a:rPr>
              <a:t>Where possible, demanding, dangerous and/or safety-critical work should be avoided during the night and early hours of the morning and towards the end of long shifts.</a:t>
            </a:r>
          </a:p>
          <a:p>
            <a:pPr marL="171450" indent="-171450" algn="l">
              <a:buFont typeface="Arial" panose="020B0604020202020204" pitchFamily="34" charset="0"/>
              <a:buChar char="•"/>
            </a:pPr>
            <a:endParaRPr lang="en-US" sz="1200" b="0" i="0" dirty="0">
              <a:solidFill>
                <a:srgbClr val="171717"/>
              </a:solidFill>
              <a:effectLst/>
              <a:latin typeface="Calibri" panose="020F0502020204030204" pitchFamily="34" charset="0"/>
              <a:cs typeface="Calibri" panose="020F0502020204030204" pitchFamily="34" charset="0"/>
            </a:endParaRPr>
          </a:p>
          <a:p>
            <a:pPr marL="171450" indent="-171450" algn="l">
              <a:buFont typeface="Arial" panose="020B0604020202020204" pitchFamily="34" charset="0"/>
              <a:buChar char="•"/>
            </a:pPr>
            <a:r>
              <a:rPr lang="en-US" sz="1200" dirty="0">
                <a:solidFill>
                  <a:srgbClr val="171717"/>
                </a:solidFill>
                <a:latin typeface="Calibri" panose="020F0502020204030204" pitchFamily="34" charset="0"/>
                <a:cs typeface="Calibri" panose="020F0502020204030204" pitchFamily="34" charset="0"/>
              </a:rPr>
              <a:t>When work is particularly demanding, consider shortening the length of the shift.</a:t>
            </a:r>
          </a:p>
          <a:p>
            <a:pPr algn="l"/>
            <a:endParaRPr lang="en-US" sz="1200" b="0" i="0" dirty="0">
              <a:solidFill>
                <a:srgbClr val="171717"/>
              </a:solidFill>
              <a:effectLst/>
              <a:latin typeface="Calibri" panose="020F0502020204030204" pitchFamily="34" charset="0"/>
              <a:cs typeface="Calibri" panose="020F0502020204030204" pitchFamily="34" charset="0"/>
            </a:endParaRPr>
          </a:p>
          <a:p>
            <a:pPr algn="l"/>
            <a:r>
              <a:rPr lang="en-US" sz="1200" dirty="0">
                <a:solidFill>
                  <a:srgbClr val="171717"/>
                </a:solidFill>
                <a:latin typeface="Calibri" panose="020F0502020204030204" pitchFamily="34" charset="0"/>
                <a:cs typeface="Calibri" panose="020F0502020204030204" pitchFamily="34" charset="0"/>
              </a:rPr>
              <a:t>Health and safety guidance – Managing shift work: </a:t>
            </a:r>
            <a:r>
              <a:rPr lang="en-US" sz="1200" dirty="0">
                <a:solidFill>
                  <a:srgbClr val="171717"/>
                </a:solidFill>
                <a:latin typeface="Calibri" panose="020F0502020204030204" pitchFamily="34" charset="0"/>
                <a:cs typeface="Calibri" panose="020F0502020204030204" pitchFamily="34" charset="0"/>
                <a:hlinkClick r:id="rId6"/>
              </a:rPr>
              <a:t>https://www.hse.gov.uk/pubns/priced/hsg256.pdf</a:t>
            </a:r>
            <a:endParaRPr lang="en-US" sz="1200" dirty="0">
              <a:solidFill>
                <a:srgbClr val="171717"/>
              </a:solidFill>
              <a:latin typeface="Calibri" panose="020F0502020204030204" pitchFamily="34" charset="0"/>
              <a:cs typeface="Calibri" panose="020F0502020204030204" pitchFamily="34" charset="0"/>
            </a:endParaRPr>
          </a:p>
          <a:p>
            <a:pPr algn="l"/>
            <a:endParaRPr lang="en-US" sz="1200" b="0" i="0" dirty="0">
              <a:solidFill>
                <a:srgbClr val="171717"/>
              </a:solidFill>
              <a:effectLst/>
              <a:latin typeface="Frutiger W01"/>
            </a:endParaRPr>
          </a:p>
          <a:p>
            <a:pPr algn="l"/>
            <a:endParaRPr lang="en-US" sz="1200" b="0" i="0" dirty="0">
              <a:solidFill>
                <a:srgbClr val="171717"/>
              </a:solidFill>
              <a:effectLst/>
              <a:latin typeface="Frutiger W01"/>
            </a:endParaRPr>
          </a:p>
        </p:txBody>
      </p:sp>
      <p:cxnSp>
        <p:nvCxnSpPr>
          <p:cNvPr id="25" name="Straight Connector 24">
            <a:extLst>
              <a:ext uri="{FF2B5EF4-FFF2-40B4-BE49-F238E27FC236}">
                <a16:creationId xmlns:a16="http://schemas.microsoft.com/office/drawing/2014/main" id="{3459D1D5-40CE-1E52-0FBF-700F7D628476}"/>
              </a:ext>
            </a:extLst>
          </p:cNvPr>
          <p:cNvCxnSpPr>
            <a:cxnSpLocks/>
          </p:cNvCxnSpPr>
          <p:nvPr/>
        </p:nvCxnSpPr>
        <p:spPr>
          <a:xfrm>
            <a:off x="3642397" y="1722477"/>
            <a:ext cx="0" cy="4066260"/>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6BA29F7-7C95-BCBA-BF6C-07F5E9ACBCF6}"/>
              </a:ext>
            </a:extLst>
          </p:cNvPr>
          <p:cNvCxnSpPr>
            <a:cxnSpLocks/>
          </p:cNvCxnSpPr>
          <p:nvPr/>
        </p:nvCxnSpPr>
        <p:spPr>
          <a:xfrm>
            <a:off x="8347651" y="222262"/>
            <a:ext cx="0" cy="5566475"/>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983036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 name="Rectangle 7">
            <a:extLst>
              <a:ext uri="{FF2B5EF4-FFF2-40B4-BE49-F238E27FC236}">
                <a16:creationId xmlns:a16="http://schemas.microsoft.com/office/drawing/2014/main" id="{E78B9005-09D4-4986-B64E-F1C4CD61BE6D}"/>
              </a:ext>
            </a:extLst>
          </p:cNvPr>
          <p:cNvSpPr/>
          <p:nvPr/>
        </p:nvSpPr>
        <p:spPr>
          <a:xfrm>
            <a:off x="2737309" y="6172069"/>
            <a:ext cx="3115340"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Personal Exposure Limit</a:t>
            </a:r>
          </a:p>
        </p:txBody>
      </p:sp>
      <p:sp>
        <p:nvSpPr>
          <p:cNvPr id="9" name="TextBox 8">
            <a:extLst>
              <a:ext uri="{FF2B5EF4-FFF2-40B4-BE49-F238E27FC236}">
                <a16:creationId xmlns:a16="http://schemas.microsoft.com/office/drawing/2014/main" id="{33D46C35-3E4A-8D66-72AE-D725E60BBEFC}"/>
              </a:ext>
            </a:extLst>
          </p:cNvPr>
          <p:cNvSpPr txBox="1"/>
          <p:nvPr/>
        </p:nvSpPr>
        <p:spPr>
          <a:xfrm>
            <a:off x="5856841" y="2058149"/>
            <a:ext cx="3048000" cy="553998"/>
          </a:xfrm>
          <a:prstGeom prst="rect">
            <a:avLst/>
          </a:prstGeom>
          <a:noFill/>
        </p:spPr>
        <p:txBody>
          <a:bodyPr wrap="square">
            <a:spAutoFit/>
          </a:bodyPr>
          <a:lstStyle/>
          <a:p>
            <a:pPr algn="just"/>
            <a:r>
              <a:rPr lang="en-US" sz="1400" b="1" dirty="0">
                <a:solidFill>
                  <a:srgbClr val="C00000"/>
                </a:solidFill>
                <a:latin typeface="Calibri" panose="020F0502020204030204" pitchFamily="34" charset="0"/>
                <a:ea typeface="Calibri" panose="020F0502020204030204" pitchFamily="34" charset="0"/>
              </a:rPr>
              <a:t>Temperature &amp; Hydration</a:t>
            </a:r>
          </a:p>
          <a:p>
            <a:pPr marL="285750" indent="-285750" algn="just">
              <a:buFont typeface="Arial" panose="020B0604020202020204" pitchFamily="34" charset="0"/>
              <a:buChar char="•"/>
            </a:pPr>
            <a:endParaRPr lang="en-GB" sz="1600" b="1" dirty="0">
              <a:solidFill>
                <a:srgbClr val="FF0000"/>
              </a:solidFill>
              <a:effectLst/>
              <a:latin typeface="Calibri" panose="020F0502020204030204" pitchFamily="34" charset="0"/>
              <a:ea typeface="Calibri" panose="020F0502020204030204" pitchFamily="34" charset="0"/>
            </a:endParaRPr>
          </a:p>
        </p:txBody>
      </p:sp>
      <p:sp>
        <p:nvSpPr>
          <p:cNvPr id="10" name="TextBox 9">
            <a:extLst>
              <a:ext uri="{FF2B5EF4-FFF2-40B4-BE49-F238E27FC236}">
                <a16:creationId xmlns:a16="http://schemas.microsoft.com/office/drawing/2014/main" id="{A6E16AB7-AE52-FB29-213E-4891341C3DF5}"/>
              </a:ext>
            </a:extLst>
          </p:cNvPr>
          <p:cNvSpPr txBox="1"/>
          <p:nvPr/>
        </p:nvSpPr>
        <p:spPr>
          <a:xfrm>
            <a:off x="7281835" y="78125"/>
            <a:ext cx="4866641" cy="2062103"/>
          </a:xfrm>
          <a:prstGeom prst="rect">
            <a:avLst/>
          </a:prstGeom>
          <a:noFill/>
        </p:spPr>
        <p:txBody>
          <a:bodyPr wrap="square">
            <a:spAutoFit/>
          </a:bodyPr>
          <a:lstStyle/>
          <a:p>
            <a:r>
              <a:rPr lang="en-US" sz="1400" b="1" dirty="0">
                <a:solidFill>
                  <a:srgbClr val="C00000"/>
                </a:solidFill>
                <a:latin typeface="Calibri" panose="020F0502020204030204" pitchFamily="34" charset="0"/>
                <a:ea typeface="Calibri" panose="020F0502020204030204" pitchFamily="34" charset="0"/>
              </a:rPr>
              <a:t>COSHH</a:t>
            </a:r>
          </a:p>
          <a:p>
            <a:endParaRPr lang="en-US" sz="1400" b="1" dirty="0">
              <a:solidFill>
                <a:srgbClr val="FF0000"/>
              </a:solidFill>
              <a:latin typeface="Calibri" panose="020F0502020204030204" pitchFamily="34" charset="0"/>
              <a:ea typeface="Calibri" panose="020F0502020204030204" pitchFamily="34" charset="0"/>
            </a:endParaRPr>
          </a:p>
          <a:p>
            <a:pPr marL="285750" indent="-285750">
              <a:buFont typeface="Arial" panose="020B0604020202020204" pitchFamily="34" charset="0"/>
              <a:buChar char="•"/>
            </a:pPr>
            <a:r>
              <a:rPr lang="en-US" sz="1200" dirty="0">
                <a:latin typeface="Calibri" panose="020F0502020204030204" pitchFamily="34" charset="0"/>
                <a:ea typeface="Calibri" panose="020F0502020204030204" pitchFamily="34" charset="0"/>
              </a:rPr>
              <a:t>Using the hierarchy of control is the most effective mitigation measure.</a:t>
            </a:r>
          </a:p>
          <a:p>
            <a:pPr marL="285750" indent="-285750">
              <a:buFont typeface="Arial" panose="020B0604020202020204" pitchFamily="34" charset="0"/>
              <a:buChar char="•"/>
            </a:pPr>
            <a:r>
              <a:rPr lang="en-US" sz="1200" dirty="0">
                <a:latin typeface="Calibri" panose="020F0502020204030204" pitchFamily="34" charset="0"/>
                <a:ea typeface="Calibri" panose="020F0502020204030204" pitchFamily="34" charset="0"/>
              </a:rPr>
              <a:t>Workplace limits are in place to control exposure time to certain </a:t>
            </a:r>
          </a:p>
          <a:p>
            <a:r>
              <a:rPr lang="en-US" sz="1200" dirty="0">
                <a:latin typeface="Calibri" panose="020F0502020204030204" pitchFamily="34" charset="0"/>
                <a:ea typeface="Calibri" panose="020F0502020204030204" pitchFamily="34" charset="0"/>
              </a:rPr>
              <a:t>        substances.</a:t>
            </a:r>
          </a:p>
          <a:p>
            <a:pPr marL="285750" indent="-285750">
              <a:buFont typeface="Arial" panose="020B0604020202020204" pitchFamily="34" charset="0"/>
              <a:buChar char="•"/>
            </a:pPr>
            <a:r>
              <a:rPr lang="en-US" sz="1200" dirty="0">
                <a:latin typeface="Calibri" panose="020F0502020204030204" pitchFamily="34" charset="0"/>
                <a:ea typeface="Calibri" panose="020F0502020204030204" pitchFamily="34" charset="0"/>
              </a:rPr>
              <a:t>Ensure COSHH assessments are fully complied with and questioned if better ways of working are identified.</a:t>
            </a:r>
          </a:p>
          <a:p>
            <a:pPr marL="285750" indent="-285750">
              <a:buFont typeface="Arial" panose="020B0604020202020204" pitchFamily="34" charset="0"/>
              <a:buChar char="•"/>
            </a:pPr>
            <a:r>
              <a:rPr lang="en-US" sz="1200" dirty="0">
                <a:latin typeface="Calibri" panose="020F0502020204030204" pitchFamily="34" charset="0"/>
                <a:ea typeface="Calibri" panose="020F0502020204030204" pitchFamily="34" charset="0"/>
              </a:rPr>
              <a:t>Focus on the task and how the substances are being used rather than the substance itself.</a:t>
            </a:r>
          </a:p>
          <a:p>
            <a:endParaRPr lang="en-GB" sz="1600" b="1" dirty="0">
              <a:solidFill>
                <a:srgbClr val="FF0000"/>
              </a:solidFill>
              <a:effectLst/>
              <a:latin typeface="Calibri" panose="020F0502020204030204" pitchFamily="34" charset="0"/>
              <a:ea typeface="Calibri" panose="020F0502020204030204" pitchFamily="34" charset="0"/>
            </a:endParaRPr>
          </a:p>
        </p:txBody>
      </p:sp>
      <p:sp>
        <p:nvSpPr>
          <p:cNvPr id="12" name="TextBox 11">
            <a:extLst>
              <a:ext uri="{FF2B5EF4-FFF2-40B4-BE49-F238E27FC236}">
                <a16:creationId xmlns:a16="http://schemas.microsoft.com/office/drawing/2014/main" id="{C3EBCA1E-67BC-E776-838C-D051C876EDD7}"/>
              </a:ext>
            </a:extLst>
          </p:cNvPr>
          <p:cNvSpPr txBox="1"/>
          <p:nvPr/>
        </p:nvSpPr>
        <p:spPr>
          <a:xfrm>
            <a:off x="974977" y="2114120"/>
            <a:ext cx="4881863" cy="2062103"/>
          </a:xfrm>
          <a:prstGeom prst="rect">
            <a:avLst/>
          </a:prstGeom>
          <a:noFill/>
        </p:spPr>
        <p:txBody>
          <a:bodyPr wrap="square">
            <a:spAutoFit/>
          </a:bodyPr>
          <a:lstStyle/>
          <a:p>
            <a:r>
              <a:rPr lang="en-US" sz="1400" b="1" dirty="0">
                <a:solidFill>
                  <a:srgbClr val="C00000"/>
                </a:solidFill>
                <a:latin typeface="Calibri" panose="020F0502020204030204" pitchFamily="34" charset="0"/>
                <a:ea typeface="Calibri" panose="020F0502020204030204" pitchFamily="34" charset="0"/>
              </a:rPr>
              <a:t>Fatigue</a:t>
            </a:r>
          </a:p>
          <a:p>
            <a:endParaRPr lang="en-US" sz="1400" b="1" dirty="0">
              <a:solidFill>
                <a:srgbClr val="FF0000"/>
              </a:solidFill>
              <a:latin typeface="Calibri" panose="020F0502020204030204" pitchFamily="34" charset="0"/>
              <a:ea typeface="Calibri" panose="020F0502020204030204" pitchFamily="34" charset="0"/>
            </a:endParaRPr>
          </a:p>
          <a:p>
            <a:pPr marL="285750" indent="-285750">
              <a:buFont typeface="Arial" panose="020B0604020202020204" pitchFamily="34" charset="0"/>
              <a:buChar char="•"/>
            </a:pPr>
            <a:r>
              <a:rPr lang="en-US" sz="1200" dirty="0">
                <a:latin typeface="Calibri" panose="020F0502020204030204" pitchFamily="34" charset="0"/>
                <a:ea typeface="Calibri" panose="020F0502020204030204" pitchFamily="34" charset="0"/>
              </a:rPr>
              <a:t>Resourcing trades in some areas has been challenging. Assurance must be there that personnel ‘rig hopping’ have full entitlement of rest between trips. If there is ever a requirement to deviate from this, it MUST be fully Risk Assessed for fatigue factor.    </a:t>
            </a:r>
          </a:p>
          <a:p>
            <a:pPr marL="285750" indent="-285750">
              <a:buFont typeface="Arial" panose="020B0604020202020204" pitchFamily="34" charset="0"/>
              <a:buChar char="•"/>
            </a:pPr>
            <a:r>
              <a:rPr lang="en-US" sz="1200" dirty="0">
                <a:latin typeface="Calibri" panose="020F0502020204030204" pitchFamily="34" charset="0"/>
                <a:ea typeface="Calibri" panose="020F0502020204030204" pitchFamily="34" charset="0"/>
              </a:rPr>
              <a:t>Ensure that if you are de-mobilising after night shifts that you do not make long car journeys straight away. Raise this issue with your employing company.</a:t>
            </a:r>
          </a:p>
          <a:p>
            <a:pPr marL="742950" lvl="1" indent="-285750">
              <a:buFont typeface="Arial" panose="020B0604020202020204" pitchFamily="34" charset="0"/>
              <a:buChar char="•"/>
            </a:pPr>
            <a:endParaRPr lang="en-GB" sz="1600" b="1" dirty="0">
              <a:solidFill>
                <a:srgbClr val="FF0000"/>
              </a:solidFill>
              <a:effectLst/>
              <a:latin typeface="Calibri" panose="020F0502020204030204" pitchFamily="34" charset="0"/>
              <a:ea typeface="Calibri" panose="020F0502020204030204" pitchFamily="34" charset="0"/>
            </a:endParaRPr>
          </a:p>
        </p:txBody>
      </p:sp>
      <p:sp>
        <p:nvSpPr>
          <p:cNvPr id="14" name="TextBox 13">
            <a:extLst>
              <a:ext uri="{FF2B5EF4-FFF2-40B4-BE49-F238E27FC236}">
                <a16:creationId xmlns:a16="http://schemas.microsoft.com/office/drawing/2014/main" id="{32B554C0-5009-6186-C4D2-A04FCDAE4E1F}"/>
              </a:ext>
            </a:extLst>
          </p:cNvPr>
          <p:cNvSpPr txBox="1"/>
          <p:nvPr/>
        </p:nvSpPr>
        <p:spPr>
          <a:xfrm>
            <a:off x="7252554" y="4146931"/>
            <a:ext cx="4557681" cy="1661993"/>
          </a:xfrm>
          <a:prstGeom prst="rect">
            <a:avLst/>
          </a:prstGeom>
          <a:noFill/>
        </p:spPr>
        <p:txBody>
          <a:bodyPr wrap="square">
            <a:spAutoFit/>
          </a:bodyPr>
          <a:lstStyle/>
          <a:p>
            <a:pPr algn="just"/>
            <a:r>
              <a:rPr lang="en-US" sz="1400" b="1" dirty="0">
                <a:solidFill>
                  <a:srgbClr val="C00000"/>
                </a:solidFill>
                <a:latin typeface="Calibri" panose="020F0502020204030204" pitchFamily="34" charset="0"/>
                <a:ea typeface="Calibri" panose="020F0502020204030204" pitchFamily="34" charset="0"/>
              </a:rPr>
              <a:t>Medication</a:t>
            </a:r>
          </a:p>
          <a:p>
            <a:pPr marL="285750" indent="-2857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All medication needs to be declared for the Offshore medic to review.</a:t>
            </a:r>
          </a:p>
          <a:p>
            <a:pPr marL="285750" indent="-2857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Any changes to medication or medical status must be reported to your employing company.</a:t>
            </a:r>
          </a:p>
          <a:p>
            <a:pPr marL="285750" indent="-285750" algn="just">
              <a:buFont typeface="Arial" panose="020B0604020202020204" pitchFamily="34" charset="0"/>
              <a:buChar char="•"/>
            </a:pPr>
            <a:r>
              <a:rPr lang="en-US" sz="1200" dirty="0">
                <a:latin typeface="Calibri" panose="020F0502020204030204" pitchFamily="34" charset="0"/>
                <a:ea typeface="Calibri" panose="020F0502020204030204" pitchFamily="34" charset="0"/>
              </a:rPr>
              <a:t>Ensure medication brought out is enough to last the duration of the trip.</a:t>
            </a:r>
          </a:p>
          <a:p>
            <a:pPr marL="742950" lvl="1" indent="-285750" algn="just">
              <a:buFont typeface="Arial" panose="020B0604020202020204" pitchFamily="34" charset="0"/>
              <a:buChar char="•"/>
            </a:pPr>
            <a:endParaRPr lang="en-GB" sz="1600" b="1" dirty="0">
              <a:solidFill>
                <a:srgbClr val="FF0000"/>
              </a:solidFill>
              <a:effectLst/>
              <a:latin typeface="Calibri" panose="020F0502020204030204" pitchFamily="34" charset="0"/>
              <a:ea typeface="Calibri" panose="020F0502020204030204" pitchFamily="34" charset="0"/>
            </a:endParaRPr>
          </a:p>
        </p:txBody>
      </p:sp>
      <p:cxnSp>
        <p:nvCxnSpPr>
          <p:cNvPr id="4" name="Straight Connector 3"/>
          <p:cNvCxnSpPr/>
          <p:nvPr/>
        </p:nvCxnSpPr>
        <p:spPr>
          <a:xfrm>
            <a:off x="5861957" y="0"/>
            <a:ext cx="27214" cy="5938157"/>
          </a:xfrm>
          <a:prstGeom prst="line">
            <a:avLst/>
          </a:prstGeom>
          <a:ln w="12700">
            <a:solidFill>
              <a:srgbClr val="221F2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2682" y="2047263"/>
            <a:ext cx="12192000" cy="10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0" y="4068034"/>
            <a:ext cx="12192000" cy="10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p:nvPicPr>
        <p:blipFill>
          <a:blip r:embed="rId3"/>
          <a:stretch>
            <a:fillRect/>
          </a:stretch>
        </p:blipFill>
        <p:spPr>
          <a:xfrm>
            <a:off x="3017052" y="709855"/>
            <a:ext cx="1743607" cy="798645"/>
          </a:xfrm>
          <a:prstGeom prst="rect">
            <a:avLst/>
          </a:prstGeom>
        </p:spPr>
      </p:pic>
      <p:sp>
        <p:nvSpPr>
          <p:cNvPr id="11" name="TextBox 10"/>
          <p:cNvSpPr txBox="1"/>
          <p:nvPr/>
        </p:nvSpPr>
        <p:spPr>
          <a:xfrm>
            <a:off x="1531326" y="78474"/>
            <a:ext cx="3011917" cy="830997"/>
          </a:xfrm>
          <a:prstGeom prst="rect">
            <a:avLst/>
          </a:prstGeom>
          <a:noFill/>
        </p:spPr>
        <p:txBody>
          <a:bodyPr wrap="square" rtlCol="0">
            <a:spAutoFit/>
          </a:bodyPr>
          <a:lstStyle/>
          <a:p>
            <a:r>
              <a:rPr lang="en-GB" sz="2400" b="1" dirty="0">
                <a:solidFill>
                  <a:srgbClr val="C00000"/>
                </a:solidFill>
              </a:rPr>
              <a:t>Do you know your limits?</a:t>
            </a:r>
          </a:p>
        </p:txBody>
      </p:sp>
      <p:sp>
        <p:nvSpPr>
          <p:cNvPr id="15" name="TextBox 14"/>
          <p:cNvSpPr txBox="1"/>
          <p:nvPr/>
        </p:nvSpPr>
        <p:spPr>
          <a:xfrm>
            <a:off x="94325" y="4232194"/>
            <a:ext cx="5108275" cy="1446550"/>
          </a:xfrm>
          <a:prstGeom prst="rect">
            <a:avLst/>
          </a:prstGeom>
          <a:noFill/>
        </p:spPr>
        <p:txBody>
          <a:bodyPr wrap="square" rtlCol="0">
            <a:spAutoFit/>
          </a:bodyPr>
          <a:lstStyle/>
          <a:p>
            <a:r>
              <a:rPr lang="en-GB" sz="1400" b="1" dirty="0">
                <a:solidFill>
                  <a:srgbClr val="C00000"/>
                </a:solidFill>
              </a:rPr>
              <a:t>HAV’s</a:t>
            </a:r>
          </a:p>
          <a:p>
            <a:endParaRPr lang="en-GB" sz="1400" b="1" dirty="0">
              <a:solidFill>
                <a:srgbClr val="FF0000"/>
              </a:solidFill>
            </a:endParaRPr>
          </a:p>
          <a:p>
            <a:pPr marL="285750" indent="-285750">
              <a:buFont typeface="Arial" panose="020B0604020202020204" pitchFamily="34" charset="0"/>
              <a:buChar char="•"/>
            </a:pPr>
            <a:r>
              <a:rPr lang="en-GB" sz="1200" dirty="0"/>
              <a:t>Anyone exposed to Hand Arm Vibrations should be under </a:t>
            </a:r>
          </a:p>
          <a:p>
            <a:r>
              <a:rPr lang="en-GB" sz="1200" dirty="0"/>
              <a:t>        appropriate surveillance by their employing company.</a:t>
            </a:r>
          </a:p>
          <a:p>
            <a:pPr marL="285750" indent="-285750">
              <a:buFont typeface="Arial" panose="020B0604020202020204" pitchFamily="34" charset="0"/>
              <a:buChar char="•"/>
            </a:pPr>
            <a:r>
              <a:rPr lang="en-GB" sz="1200" dirty="0"/>
              <a:t>There are two limits to be aware of the Exposure Action Value (EAV) of </a:t>
            </a:r>
          </a:p>
          <a:p>
            <a:r>
              <a:rPr lang="en-GB" sz="1200" dirty="0"/>
              <a:t>        100 points and the Exposure Limit Value (ELV) of 400 points. </a:t>
            </a:r>
          </a:p>
          <a:p>
            <a:pPr marL="171450" indent="-171450">
              <a:buFont typeface="Arial" panose="020B0604020202020204" pitchFamily="34" charset="0"/>
              <a:buChar char="•"/>
            </a:pPr>
            <a:r>
              <a:rPr lang="en-GB" sz="1200" dirty="0"/>
              <a:t>   Utilisation of the Hierarchy of Control should be in place.</a:t>
            </a:r>
          </a:p>
        </p:txBody>
      </p:sp>
      <p:sp>
        <p:nvSpPr>
          <p:cNvPr id="17" name="TextBox 16"/>
          <p:cNvSpPr txBox="1"/>
          <p:nvPr/>
        </p:nvSpPr>
        <p:spPr>
          <a:xfrm>
            <a:off x="5986459" y="2348270"/>
            <a:ext cx="5291141" cy="1754326"/>
          </a:xfrm>
          <a:prstGeom prst="rect">
            <a:avLst/>
          </a:prstGeom>
          <a:noFill/>
        </p:spPr>
        <p:txBody>
          <a:bodyPr wrap="square" rtlCol="0">
            <a:spAutoFit/>
          </a:bodyPr>
          <a:lstStyle/>
          <a:p>
            <a:pPr marL="285750" indent="-285750">
              <a:buFont typeface="Arial" panose="020B0604020202020204" pitchFamily="34" charset="0"/>
              <a:buChar char="•"/>
            </a:pPr>
            <a:r>
              <a:rPr lang="en-GB" sz="1200" dirty="0"/>
              <a:t>Working in warm weather poses an increased risk to heat exhaustion and dehydration, ensure regular breaks and water intake is planned in.</a:t>
            </a:r>
          </a:p>
          <a:p>
            <a:pPr marL="285750" indent="-285750">
              <a:buFont typeface="Arial" panose="020B0604020202020204" pitchFamily="34" charset="0"/>
              <a:buChar char="•"/>
            </a:pPr>
            <a:r>
              <a:rPr lang="en-GB" sz="1200" dirty="0"/>
              <a:t>It is becoming more common for maintenance to be done on live ‘hot’ plant rather than shutting these down. This certainly needs to factor in climate conditions alongside the heat of the plant to mitigate injuries.</a:t>
            </a:r>
          </a:p>
          <a:p>
            <a:pPr marL="285750" indent="-285750">
              <a:buFont typeface="Arial" panose="020B0604020202020204" pitchFamily="34" charset="0"/>
              <a:buChar char="•"/>
            </a:pPr>
            <a:endParaRPr lang="en-GB" sz="1200" dirty="0"/>
          </a:p>
          <a:p>
            <a:r>
              <a:rPr lang="en-GB" sz="1200" b="1" dirty="0">
                <a:solidFill>
                  <a:srgbClr val="FF0000"/>
                </a:solidFill>
              </a:rPr>
              <a:t>Heat Exhaustion Symptoms </a:t>
            </a:r>
            <a:r>
              <a:rPr lang="en-GB" sz="1200" dirty="0">
                <a:solidFill>
                  <a:srgbClr val="FF0000"/>
                </a:solidFill>
              </a:rPr>
              <a:t>- Clammy skin, Dizziness, Headache, Muscle cramps,                                                              extreme thirst, excessive sweating, dehydration, fainting, nausea, vomiting, weakness, decreased urine output.         </a:t>
            </a:r>
          </a:p>
        </p:txBody>
      </p:sp>
      <p:pic>
        <p:nvPicPr>
          <p:cNvPr id="5" name="Picture 4"/>
          <p:cNvPicPr>
            <a:picLocks noChangeAspect="1"/>
          </p:cNvPicPr>
          <p:nvPr/>
        </p:nvPicPr>
        <p:blipFill>
          <a:blip r:embed="rId4"/>
          <a:stretch>
            <a:fillRect/>
          </a:stretch>
        </p:blipFill>
        <p:spPr>
          <a:xfrm>
            <a:off x="173809" y="58663"/>
            <a:ext cx="1304925" cy="1581150"/>
          </a:xfrm>
          <a:prstGeom prst="rect">
            <a:avLst/>
          </a:prstGeom>
        </p:spPr>
      </p:pic>
      <p:sp>
        <p:nvSpPr>
          <p:cNvPr id="18" name="Freeform 8">
            <a:extLst>
              <a:ext uri="{FF2B5EF4-FFF2-40B4-BE49-F238E27FC236}">
                <a16:creationId xmlns:a16="http://schemas.microsoft.com/office/drawing/2014/main" id="{916E243E-85C4-4D74-7674-2E98169603FD}"/>
              </a:ext>
            </a:extLst>
          </p:cNvPr>
          <p:cNvSpPr>
            <a:spLocks noChangeAspect="1" noEditPoints="1"/>
          </p:cNvSpPr>
          <p:nvPr/>
        </p:nvSpPr>
        <p:spPr bwMode="auto">
          <a:xfrm flipH="1">
            <a:off x="4652724" y="4151298"/>
            <a:ext cx="1025803" cy="1014819"/>
          </a:xfrm>
          <a:custGeom>
            <a:avLst/>
            <a:gdLst>
              <a:gd name="T0" fmla="*/ 3003 w 10507"/>
              <a:gd name="T1" fmla="*/ 9659 h 10394"/>
              <a:gd name="T2" fmla="*/ 4728 w 10507"/>
              <a:gd name="T3" fmla="*/ 8732 h 10394"/>
              <a:gd name="T4" fmla="*/ 8178 w 10507"/>
              <a:gd name="T5" fmla="*/ 7213 h 10394"/>
              <a:gd name="T6" fmla="*/ 8320 w 10507"/>
              <a:gd name="T7" fmla="*/ 7262 h 10394"/>
              <a:gd name="T8" fmla="*/ 4237 w 10507"/>
              <a:gd name="T9" fmla="*/ 9137 h 10394"/>
              <a:gd name="T10" fmla="*/ 1248 w 10507"/>
              <a:gd name="T11" fmla="*/ 9203 h 10394"/>
              <a:gd name="T12" fmla="*/ 1378 w 10507"/>
              <a:gd name="T13" fmla="*/ 8241 h 10394"/>
              <a:gd name="T14" fmla="*/ 4636 w 10507"/>
              <a:gd name="T15" fmla="*/ 6176 h 10394"/>
              <a:gd name="T16" fmla="*/ 4881 w 10507"/>
              <a:gd name="T17" fmla="*/ 8483 h 10394"/>
              <a:gd name="T18" fmla="*/ 1667 w 10507"/>
              <a:gd name="T19" fmla="*/ 8105 h 10394"/>
              <a:gd name="T20" fmla="*/ 977 w 10507"/>
              <a:gd name="T21" fmla="*/ 4978 h 10394"/>
              <a:gd name="T22" fmla="*/ 2299 w 10507"/>
              <a:gd name="T23" fmla="*/ 2961 h 10394"/>
              <a:gd name="T24" fmla="*/ 2112 w 10507"/>
              <a:gd name="T25" fmla="*/ 3313 h 10394"/>
              <a:gd name="T26" fmla="*/ 1201 w 10507"/>
              <a:gd name="T27" fmla="*/ 1617 h 10394"/>
              <a:gd name="T28" fmla="*/ 9520 w 10507"/>
              <a:gd name="T29" fmla="*/ 7958 h 10394"/>
              <a:gd name="T30" fmla="*/ 9777 w 10507"/>
              <a:gd name="T31" fmla="*/ 7885 h 10394"/>
              <a:gd name="T32" fmla="*/ 462 w 10507"/>
              <a:gd name="T33" fmla="*/ 7313 h 10394"/>
              <a:gd name="T34" fmla="*/ 3427 w 10507"/>
              <a:gd name="T35" fmla="*/ 6214 h 10394"/>
              <a:gd name="T36" fmla="*/ 2553 w 10507"/>
              <a:gd name="T37" fmla="*/ 7918 h 10394"/>
              <a:gd name="T38" fmla="*/ 3471 w 10507"/>
              <a:gd name="T39" fmla="*/ 7820 h 10394"/>
              <a:gd name="T40" fmla="*/ 6978 w 10507"/>
              <a:gd name="T41" fmla="*/ 7340 h 10394"/>
              <a:gd name="T42" fmla="*/ 6174 w 10507"/>
              <a:gd name="T43" fmla="*/ 6828 h 10394"/>
              <a:gd name="T44" fmla="*/ 8821 w 10507"/>
              <a:gd name="T45" fmla="*/ 5463 h 10394"/>
              <a:gd name="T46" fmla="*/ 7828 w 10507"/>
              <a:gd name="T47" fmla="*/ 4994 h 10394"/>
              <a:gd name="T48" fmla="*/ 6129 w 10507"/>
              <a:gd name="T49" fmla="*/ 5801 h 10394"/>
              <a:gd name="T50" fmla="*/ 9528 w 10507"/>
              <a:gd name="T51" fmla="*/ 4903 h 10394"/>
              <a:gd name="T52" fmla="*/ 7220 w 10507"/>
              <a:gd name="T53" fmla="*/ 6462 h 10394"/>
              <a:gd name="T54" fmla="*/ 7891 w 10507"/>
              <a:gd name="T55" fmla="*/ 6477 h 10394"/>
              <a:gd name="T56" fmla="*/ 3970 w 10507"/>
              <a:gd name="T57" fmla="*/ 7007 h 10394"/>
              <a:gd name="T58" fmla="*/ 3956 w 10507"/>
              <a:gd name="T59" fmla="*/ 7053 h 10394"/>
              <a:gd name="T60" fmla="*/ 5521 w 10507"/>
              <a:gd name="T61" fmla="*/ 5453 h 10394"/>
              <a:gd name="T62" fmla="*/ 6952 w 10507"/>
              <a:gd name="T63" fmla="*/ 5807 h 10394"/>
              <a:gd name="T64" fmla="*/ 9696 w 10507"/>
              <a:gd name="T65" fmla="*/ 5771 h 10394"/>
              <a:gd name="T66" fmla="*/ 10436 w 10507"/>
              <a:gd name="T67" fmla="*/ 5215 h 10394"/>
              <a:gd name="T68" fmla="*/ 9095 w 10507"/>
              <a:gd name="T69" fmla="*/ 2819 h 10394"/>
              <a:gd name="T70" fmla="*/ 6887 w 10507"/>
              <a:gd name="T71" fmla="*/ 3578 h 10394"/>
              <a:gd name="T72" fmla="*/ 7595 w 10507"/>
              <a:gd name="T73" fmla="*/ 2911 h 10394"/>
              <a:gd name="T74" fmla="*/ 7062 w 10507"/>
              <a:gd name="T75" fmla="*/ 4867 h 10394"/>
              <a:gd name="T76" fmla="*/ 3463 w 10507"/>
              <a:gd name="T77" fmla="*/ 4631 h 10394"/>
              <a:gd name="T78" fmla="*/ 3505 w 10507"/>
              <a:gd name="T79" fmla="*/ 5638 h 10394"/>
              <a:gd name="T80" fmla="*/ 7931 w 10507"/>
              <a:gd name="T81" fmla="*/ 5414 h 10394"/>
              <a:gd name="T82" fmla="*/ 1978 w 10507"/>
              <a:gd name="T83" fmla="*/ 4427 h 10394"/>
              <a:gd name="T84" fmla="*/ 4012 w 10507"/>
              <a:gd name="T85" fmla="*/ 4107 h 10394"/>
              <a:gd name="T86" fmla="*/ 1743 w 10507"/>
              <a:gd name="T87" fmla="*/ 4589 h 10394"/>
              <a:gd name="T88" fmla="*/ 6552 w 10507"/>
              <a:gd name="T89" fmla="*/ 4154 h 10394"/>
              <a:gd name="T90" fmla="*/ 6432 w 10507"/>
              <a:gd name="T91" fmla="*/ 3082 h 10394"/>
              <a:gd name="T92" fmla="*/ 4337 w 10507"/>
              <a:gd name="T93" fmla="*/ 3493 h 10394"/>
              <a:gd name="T94" fmla="*/ 5412 w 10507"/>
              <a:gd name="T95" fmla="*/ 2463 h 10394"/>
              <a:gd name="T96" fmla="*/ 7645 w 10507"/>
              <a:gd name="T97" fmla="*/ 1942 h 10394"/>
              <a:gd name="T98" fmla="*/ 7735 w 10507"/>
              <a:gd name="T99" fmla="*/ 3666 h 10394"/>
              <a:gd name="T100" fmla="*/ 5450 w 10507"/>
              <a:gd name="T101" fmla="*/ 3444 h 10394"/>
              <a:gd name="T102" fmla="*/ 7660 w 10507"/>
              <a:gd name="T103" fmla="*/ 3253 h 10394"/>
              <a:gd name="T104" fmla="*/ 8786 w 10507"/>
              <a:gd name="T105" fmla="*/ 1865 h 10394"/>
              <a:gd name="T106" fmla="*/ 1871 w 10507"/>
              <a:gd name="T107" fmla="*/ 3386 h 10394"/>
              <a:gd name="T108" fmla="*/ 6037 w 10507"/>
              <a:gd name="T109" fmla="*/ 2568 h 10394"/>
              <a:gd name="T110" fmla="*/ 7788 w 10507"/>
              <a:gd name="T111" fmla="*/ 1197 h 10394"/>
              <a:gd name="T112" fmla="*/ 7901 w 10507"/>
              <a:gd name="T113" fmla="*/ 1365 h 10394"/>
              <a:gd name="T114" fmla="*/ 2021 w 10507"/>
              <a:gd name="T115" fmla="*/ 603 h 10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07" h="10394">
                <a:moveTo>
                  <a:pt x="1912" y="10354"/>
                </a:moveTo>
                <a:cubicBezTo>
                  <a:pt x="1912" y="10332"/>
                  <a:pt x="2130" y="10123"/>
                  <a:pt x="2217" y="10062"/>
                </a:cubicBezTo>
                <a:cubicBezTo>
                  <a:pt x="2257" y="10034"/>
                  <a:pt x="2323" y="9986"/>
                  <a:pt x="2363" y="9955"/>
                </a:cubicBezTo>
                <a:cubicBezTo>
                  <a:pt x="2457" y="9884"/>
                  <a:pt x="2534" y="9845"/>
                  <a:pt x="2674" y="9796"/>
                </a:cubicBezTo>
                <a:cubicBezTo>
                  <a:pt x="2981" y="9690"/>
                  <a:pt x="3051" y="9679"/>
                  <a:pt x="3042" y="9740"/>
                </a:cubicBezTo>
                <a:cubicBezTo>
                  <a:pt x="3038" y="9770"/>
                  <a:pt x="3018" y="9782"/>
                  <a:pt x="2936" y="9803"/>
                </a:cubicBezTo>
                <a:cubicBezTo>
                  <a:pt x="2707" y="9863"/>
                  <a:pt x="2582" y="9926"/>
                  <a:pt x="2297" y="10127"/>
                </a:cubicBezTo>
                <a:cubicBezTo>
                  <a:pt x="1957" y="10367"/>
                  <a:pt x="1912" y="10394"/>
                  <a:pt x="1912" y="10354"/>
                </a:cubicBezTo>
                <a:close/>
                <a:moveTo>
                  <a:pt x="3003" y="9659"/>
                </a:moveTo>
                <a:cubicBezTo>
                  <a:pt x="2923" y="9639"/>
                  <a:pt x="2815" y="9593"/>
                  <a:pt x="2730" y="9542"/>
                </a:cubicBezTo>
                <a:cubicBezTo>
                  <a:pt x="2537" y="9427"/>
                  <a:pt x="2262" y="9087"/>
                  <a:pt x="2262" y="8964"/>
                </a:cubicBezTo>
                <a:cubicBezTo>
                  <a:pt x="2262" y="8917"/>
                  <a:pt x="2263" y="8916"/>
                  <a:pt x="2299" y="8940"/>
                </a:cubicBezTo>
                <a:cubicBezTo>
                  <a:pt x="2336" y="8964"/>
                  <a:pt x="2398" y="9040"/>
                  <a:pt x="2478" y="9163"/>
                </a:cubicBezTo>
                <a:cubicBezTo>
                  <a:pt x="2555" y="9279"/>
                  <a:pt x="2749" y="9459"/>
                  <a:pt x="2853" y="9510"/>
                </a:cubicBezTo>
                <a:cubicBezTo>
                  <a:pt x="2949" y="9558"/>
                  <a:pt x="2963" y="9560"/>
                  <a:pt x="3170" y="9559"/>
                </a:cubicBezTo>
                <a:cubicBezTo>
                  <a:pt x="3489" y="9557"/>
                  <a:pt x="3537" y="9539"/>
                  <a:pt x="3918" y="9279"/>
                </a:cubicBezTo>
                <a:cubicBezTo>
                  <a:pt x="4090" y="9162"/>
                  <a:pt x="4255" y="9046"/>
                  <a:pt x="4284" y="9021"/>
                </a:cubicBezTo>
                <a:cubicBezTo>
                  <a:pt x="4389" y="8931"/>
                  <a:pt x="4606" y="8790"/>
                  <a:pt x="4728" y="8732"/>
                </a:cubicBezTo>
                <a:cubicBezTo>
                  <a:pt x="4841" y="8679"/>
                  <a:pt x="5133" y="8590"/>
                  <a:pt x="5327" y="8551"/>
                </a:cubicBezTo>
                <a:cubicBezTo>
                  <a:pt x="5437" y="8528"/>
                  <a:pt x="5636" y="8426"/>
                  <a:pt x="5728" y="8345"/>
                </a:cubicBezTo>
                <a:cubicBezTo>
                  <a:pt x="5773" y="8305"/>
                  <a:pt x="5834" y="8267"/>
                  <a:pt x="5865" y="8261"/>
                </a:cubicBezTo>
                <a:cubicBezTo>
                  <a:pt x="5895" y="8254"/>
                  <a:pt x="5958" y="8232"/>
                  <a:pt x="6003" y="8212"/>
                </a:cubicBezTo>
                <a:cubicBezTo>
                  <a:pt x="6049" y="8191"/>
                  <a:pt x="6128" y="8161"/>
                  <a:pt x="6178" y="8144"/>
                </a:cubicBezTo>
                <a:cubicBezTo>
                  <a:pt x="6229" y="8128"/>
                  <a:pt x="6296" y="8101"/>
                  <a:pt x="6328" y="8084"/>
                </a:cubicBezTo>
                <a:cubicBezTo>
                  <a:pt x="6361" y="8068"/>
                  <a:pt x="6462" y="8025"/>
                  <a:pt x="6553" y="7988"/>
                </a:cubicBezTo>
                <a:cubicBezTo>
                  <a:pt x="6885" y="7856"/>
                  <a:pt x="7568" y="7506"/>
                  <a:pt x="7730" y="7384"/>
                </a:cubicBezTo>
                <a:cubicBezTo>
                  <a:pt x="7764" y="7360"/>
                  <a:pt x="7948" y="7289"/>
                  <a:pt x="8178" y="7213"/>
                </a:cubicBezTo>
                <a:cubicBezTo>
                  <a:pt x="8769" y="7019"/>
                  <a:pt x="9031" y="6877"/>
                  <a:pt x="9140" y="6691"/>
                </a:cubicBezTo>
                <a:cubicBezTo>
                  <a:pt x="9223" y="6549"/>
                  <a:pt x="9185" y="6343"/>
                  <a:pt x="9066" y="6286"/>
                </a:cubicBezTo>
                <a:cubicBezTo>
                  <a:pt x="8977" y="6244"/>
                  <a:pt x="8771" y="6246"/>
                  <a:pt x="8487" y="6292"/>
                </a:cubicBezTo>
                <a:cubicBezTo>
                  <a:pt x="8340" y="6316"/>
                  <a:pt x="8179" y="6347"/>
                  <a:pt x="8128" y="6361"/>
                </a:cubicBezTo>
                <a:cubicBezTo>
                  <a:pt x="8009" y="6393"/>
                  <a:pt x="7995" y="6392"/>
                  <a:pt x="7995" y="6354"/>
                </a:cubicBezTo>
                <a:cubicBezTo>
                  <a:pt x="7995" y="6319"/>
                  <a:pt x="8102" y="6282"/>
                  <a:pt x="8362" y="6229"/>
                </a:cubicBezTo>
                <a:cubicBezTo>
                  <a:pt x="8787" y="6141"/>
                  <a:pt x="9014" y="6120"/>
                  <a:pt x="9099" y="6160"/>
                </a:cubicBezTo>
                <a:cubicBezTo>
                  <a:pt x="9317" y="6263"/>
                  <a:pt x="9340" y="6747"/>
                  <a:pt x="9136" y="6916"/>
                </a:cubicBezTo>
                <a:cubicBezTo>
                  <a:pt x="9018" y="7013"/>
                  <a:pt x="8743" y="7130"/>
                  <a:pt x="8320" y="7262"/>
                </a:cubicBezTo>
                <a:cubicBezTo>
                  <a:pt x="8017" y="7357"/>
                  <a:pt x="7922" y="7398"/>
                  <a:pt x="7903" y="7440"/>
                </a:cubicBezTo>
                <a:cubicBezTo>
                  <a:pt x="7887" y="7476"/>
                  <a:pt x="7609" y="7630"/>
                  <a:pt x="7428" y="7703"/>
                </a:cubicBezTo>
                <a:cubicBezTo>
                  <a:pt x="7077" y="7844"/>
                  <a:pt x="6774" y="7992"/>
                  <a:pt x="6470" y="8170"/>
                </a:cubicBezTo>
                <a:cubicBezTo>
                  <a:pt x="6170" y="8345"/>
                  <a:pt x="5963" y="8435"/>
                  <a:pt x="5857" y="8436"/>
                </a:cubicBezTo>
                <a:cubicBezTo>
                  <a:pt x="5831" y="8436"/>
                  <a:pt x="5786" y="8454"/>
                  <a:pt x="5757" y="8476"/>
                </a:cubicBezTo>
                <a:cubicBezTo>
                  <a:pt x="5649" y="8556"/>
                  <a:pt x="5409" y="8645"/>
                  <a:pt x="5120" y="8711"/>
                </a:cubicBezTo>
                <a:cubicBezTo>
                  <a:pt x="4891" y="8763"/>
                  <a:pt x="4541" y="8891"/>
                  <a:pt x="4512" y="8934"/>
                </a:cubicBezTo>
                <a:cubicBezTo>
                  <a:pt x="4508" y="8941"/>
                  <a:pt x="4470" y="8967"/>
                  <a:pt x="4428" y="8991"/>
                </a:cubicBezTo>
                <a:cubicBezTo>
                  <a:pt x="4387" y="9015"/>
                  <a:pt x="4301" y="9081"/>
                  <a:pt x="4237" y="9137"/>
                </a:cubicBezTo>
                <a:cubicBezTo>
                  <a:pt x="4173" y="9192"/>
                  <a:pt x="4077" y="9269"/>
                  <a:pt x="4025" y="9308"/>
                </a:cubicBezTo>
                <a:cubicBezTo>
                  <a:pt x="3963" y="9354"/>
                  <a:pt x="3928" y="9391"/>
                  <a:pt x="3925" y="9417"/>
                </a:cubicBezTo>
                <a:cubicBezTo>
                  <a:pt x="3921" y="9447"/>
                  <a:pt x="3892" y="9473"/>
                  <a:pt x="3811" y="9519"/>
                </a:cubicBezTo>
                <a:cubicBezTo>
                  <a:pt x="3636" y="9618"/>
                  <a:pt x="3487" y="9656"/>
                  <a:pt x="3245" y="9662"/>
                </a:cubicBezTo>
                <a:cubicBezTo>
                  <a:pt x="3131" y="9665"/>
                  <a:pt x="3022" y="9664"/>
                  <a:pt x="3003" y="9659"/>
                </a:cubicBezTo>
                <a:close/>
                <a:moveTo>
                  <a:pt x="820" y="9453"/>
                </a:moveTo>
                <a:cubicBezTo>
                  <a:pt x="787" y="9399"/>
                  <a:pt x="1125" y="8986"/>
                  <a:pt x="1203" y="8986"/>
                </a:cubicBezTo>
                <a:cubicBezTo>
                  <a:pt x="1242" y="8986"/>
                  <a:pt x="1278" y="9055"/>
                  <a:pt x="1278" y="9131"/>
                </a:cubicBezTo>
                <a:cubicBezTo>
                  <a:pt x="1278" y="9189"/>
                  <a:pt x="1273" y="9203"/>
                  <a:pt x="1248" y="9203"/>
                </a:cubicBezTo>
                <a:cubicBezTo>
                  <a:pt x="1231" y="9203"/>
                  <a:pt x="1203" y="9188"/>
                  <a:pt x="1187" y="9169"/>
                </a:cubicBezTo>
                <a:cubicBezTo>
                  <a:pt x="1170" y="9151"/>
                  <a:pt x="1151" y="9136"/>
                  <a:pt x="1144" y="9136"/>
                </a:cubicBezTo>
                <a:cubicBezTo>
                  <a:pt x="1136" y="9136"/>
                  <a:pt x="1095" y="9189"/>
                  <a:pt x="1051" y="9254"/>
                </a:cubicBezTo>
                <a:cubicBezTo>
                  <a:pt x="980" y="9360"/>
                  <a:pt x="874" y="9469"/>
                  <a:pt x="842" y="9469"/>
                </a:cubicBezTo>
                <a:cubicBezTo>
                  <a:pt x="836" y="9469"/>
                  <a:pt x="826" y="9462"/>
                  <a:pt x="820" y="9453"/>
                </a:cubicBezTo>
                <a:close/>
                <a:moveTo>
                  <a:pt x="590" y="9276"/>
                </a:moveTo>
                <a:cubicBezTo>
                  <a:pt x="585" y="9270"/>
                  <a:pt x="614" y="9231"/>
                  <a:pt x="656" y="9189"/>
                </a:cubicBezTo>
                <a:cubicBezTo>
                  <a:pt x="783" y="9062"/>
                  <a:pt x="900" y="8904"/>
                  <a:pt x="1028" y="8686"/>
                </a:cubicBezTo>
                <a:cubicBezTo>
                  <a:pt x="1275" y="8265"/>
                  <a:pt x="1378" y="8134"/>
                  <a:pt x="1378" y="8241"/>
                </a:cubicBezTo>
                <a:cubicBezTo>
                  <a:pt x="1378" y="8312"/>
                  <a:pt x="1042" y="8793"/>
                  <a:pt x="749" y="9140"/>
                </a:cubicBezTo>
                <a:cubicBezTo>
                  <a:pt x="629" y="9282"/>
                  <a:pt x="612" y="9297"/>
                  <a:pt x="590" y="9276"/>
                </a:cubicBezTo>
                <a:close/>
                <a:moveTo>
                  <a:pt x="4870" y="8334"/>
                </a:moveTo>
                <a:cubicBezTo>
                  <a:pt x="4876" y="8248"/>
                  <a:pt x="4892" y="8136"/>
                  <a:pt x="4905" y="8086"/>
                </a:cubicBezTo>
                <a:cubicBezTo>
                  <a:pt x="4950" y="7917"/>
                  <a:pt x="4952" y="7730"/>
                  <a:pt x="4914" y="7508"/>
                </a:cubicBezTo>
                <a:cubicBezTo>
                  <a:pt x="4894" y="7397"/>
                  <a:pt x="4879" y="7281"/>
                  <a:pt x="4879" y="7250"/>
                </a:cubicBezTo>
                <a:cubicBezTo>
                  <a:pt x="4879" y="7188"/>
                  <a:pt x="4820" y="6913"/>
                  <a:pt x="4743" y="6619"/>
                </a:cubicBezTo>
                <a:cubicBezTo>
                  <a:pt x="4715" y="6514"/>
                  <a:pt x="4690" y="6406"/>
                  <a:pt x="4686" y="6380"/>
                </a:cubicBezTo>
                <a:cubicBezTo>
                  <a:pt x="4682" y="6355"/>
                  <a:pt x="4660" y="6262"/>
                  <a:pt x="4636" y="6176"/>
                </a:cubicBezTo>
                <a:cubicBezTo>
                  <a:pt x="4594" y="6020"/>
                  <a:pt x="4588" y="5944"/>
                  <a:pt x="4619" y="5944"/>
                </a:cubicBezTo>
                <a:cubicBezTo>
                  <a:pt x="4628" y="5944"/>
                  <a:pt x="4644" y="5986"/>
                  <a:pt x="4655" y="6036"/>
                </a:cubicBezTo>
                <a:cubicBezTo>
                  <a:pt x="4666" y="6086"/>
                  <a:pt x="4686" y="6180"/>
                  <a:pt x="4700" y="6244"/>
                </a:cubicBezTo>
                <a:cubicBezTo>
                  <a:pt x="4714" y="6308"/>
                  <a:pt x="4730" y="6391"/>
                  <a:pt x="4736" y="6428"/>
                </a:cubicBezTo>
                <a:cubicBezTo>
                  <a:pt x="4741" y="6464"/>
                  <a:pt x="4765" y="6563"/>
                  <a:pt x="4787" y="6647"/>
                </a:cubicBezTo>
                <a:cubicBezTo>
                  <a:pt x="4810" y="6731"/>
                  <a:pt x="4832" y="6821"/>
                  <a:pt x="4835" y="6847"/>
                </a:cubicBezTo>
                <a:cubicBezTo>
                  <a:pt x="4838" y="6873"/>
                  <a:pt x="4861" y="6982"/>
                  <a:pt x="4885" y="7090"/>
                </a:cubicBezTo>
                <a:cubicBezTo>
                  <a:pt x="4931" y="7293"/>
                  <a:pt x="4949" y="7406"/>
                  <a:pt x="4981" y="7707"/>
                </a:cubicBezTo>
                <a:cubicBezTo>
                  <a:pt x="5013" y="8004"/>
                  <a:pt x="4954" y="8459"/>
                  <a:pt x="4881" y="8483"/>
                </a:cubicBezTo>
                <a:cubicBezTo>
                  <a:pt x="4862" y="8489"/>
                  <a:pt x="4860" y="8462"/>
                  <a:pt x="4870" y="8334"/>
                </a:cubicBezTo>
                <a:close/>
                <a:moveTo>
                  <a:pt x="5695" y="8218"/>
                </a:moveTo>
                <a:cubicBezTo>
                  <a:pt x="5695" y="8186"/>
                  <a:pt x="5713" y="8142"/>
                  <a:pt x="5742" y="8105"/>
                </a:cubicBezTo>
                <a:cubicBezTo>
                  <a:pt x="5798" y="8033"/>
                  <a:pt x="5851" y="7923"/>
                  <a:pt x="5880" y="7819"/>
                </a:cubicBezTo>
                <a:cubicBezTo>
                  <a:pt x="5902" y="7739"/>
                  <a:pt x="5928" y="7695"/>
                  <a:pt x="5928" y="7739"/>
                </a:cubicBezTo>
                <a:cubicBezTo>
                  <a:pt x="5928" y="7777"/>
                  <a:pt x="5837" y="8047"/>
                  <a:pt x="5816" y="8073"/>
                </a:cubicBezTo>
                <a:cubicBezTo>
                  <a:pt x="5805" y="8085"/>
                  <a:pt x="5782" y="8130"/>
                  <a:pt x="5764" y="8172"/>
                </a:cubicBezTo>
                <a:cubicBezTo>
                  <a:pt x="5722" y="8270"/>
                  <a:pt x="5695" y="8288"/>
                  <a:pt x="5695" y="8218"/>
                </a:cubicBezTo>
                <a:close/>
                <a:moveTo>
                  <a:pt x="1667" y="8105"/>
                </a:moveTo>
                <a:cubicBezTo>
                  <a:pt x="1623" y="8069"/>
                  <a:pt x="1463" y="7914"/>
                  <a:pt x="1311" y="7759"/>
                </a:cubicBezTo>
                <a:cubicBezTo>
                  <a:pt x="1049" y="7492"/>
                  <a:pt x="932" y="7342"/>
                  <a:pt x="895" y="7224"/>
                </a:cubicBezTo>
                <a:cubicBezTo>
                  <a:pt x="887" y="7198"/>
                  <a:pt x="859" y="7125"/>
                  <a:pt x="832" y="7061"/>
                </a:cubicBezTo>
                <a:cubicBezTo>
                  <a:pt x="806" y="6997"/>
                  <a:pt x="767" y="6884"/>
                  <a:pt x="746" y="6810"/>
                </a:cubicBezTo>
                <a:cubicBezTo>
                  <a:pt x="708" y="6677"/>
                  <a:pt x="708" y="6671"/>
                  <a:pt x="726" y="6268"/>
                </a:cubicBezTo>
                <a:cubicBezTo>
                  <a:pt x="736" y="6035"/>
                  <a:pt x="754" y="5818"/>
                  <a:pt x="768" y="5761"/>
                </a:cubicBezTo>
                <a:cubicBezTo>
                  <a:pt x="782" y="5707"/>
                  <a:pt x="789" y="5657"/>
                  <a:pt x="786" y="5651"/>
                </a:cubicBezTo>
                <a:cubicBezTo>
                  <a:pt x="782" y="5645"/>
                  <a:pt x="797" y="5582"/>
                  <a:pt x="820" y="5512"/>
                </a:cubicBezTo>
                <a:cubicBezTo>
                  <a:pt x="885" y="5313"/>
                  <a:pt x="962" y="5051"/>
                  <a:pt x="977" y="4978"/>
                </a:cubicBezTo>
                <a:cubicBezTo>
                  <a:pt x="985" y="4941"/>
                  <a:pt x="1011" y="4825"/>
                  <a:pt x="1035" y="4720"/>
                </a:cubicBezTo>
                <a:cubicBezTo>
                  <a:pt x="1059" y="4614"/>
                  <a:pt x="1082" y="4479"/>
                  <a:pt x="1086" y="4420"/>
                </a:cubicBezTo>
                <a:cubicBezTo>
                  <a:pt x="1089" y="4360"/>
                  <a:pt x="1102" y="4225"/>
                  <a:pt x="1114" y="4119"/>
                </a:cubicBezTo>
                <a:cubicBezTo>
                  <a:pt x="1145" y="3853"/>
                  <a:pt x="1141" y="2952"/>
                  <a:pt x="1107" y="2303"/>
                </a:cubicBezTo>
                <a:cubicBezTo>
                  <a:pt x="1070" y="1602"/>
                  <a:pt x="1094" y="1296"/>
                  <a:pt x="1203" y="1057"/>
                </a:cubicBezTo>
                <a:cubicBezTo>
                  <a:pt x="1269" y="913"/>
                  <a:pt x="1391" y="867"/>
                  <a:pt x="1533" y="932"/>
                </a:cubicBezTo>
                <a:cubicBezTo>
                  <a:pt x="1645" y="983"/>
                  <a:pt x="1883" y="1238"/>
                  <a:pt x="1994" y="1426"/>
                </a:cubicBezTo>
                <a:cubicBezTo>
                  <a:pt x="2174" y="1731"/>
                  <a:pt x="2290" y="2002"/>
                  <a:pt x="2338" y="2233"/>
                </a:cubicBezTo>
                <a:cubicBezTo>
                  <a:pt x="2377" y="2416"/>
                  <a:pt x="2372" y="2508"/>
                  <a:pt x="2299" y="2961"/>
                </a:cubicBezTo>
                <a:cubicBezTo>
                  <a:pt x="2283" y="3061"/>
                  <a:pt x="2272" y="3235"/>
                  <a:pt x="2272" y="3394"/>
                </a:cubicBezTo>
                <a:cubicBezTo>
                  <a:pt x="2271" y="3655"/>
                  <a:pt x="2272" y="3663"/>
                  <a:pt x="2318" y="3751"/>
                </a:cubicBezTo>
                <a:cubicBezTo>
                  <a:pt x="2344" y="3800"/>
                  <a:pt x="2399" y="3877"/>
                  <a:pt x="2441" y="3922"/>
                </a:cubicBezTo>
                <a:cubicBezTo>
                  <a:pt x="2483" y="3966"/>
                  <a:pt x="2514" y="4005"/>
                  <a:pt x="2510" y="4007"/>
                </a:cubicBezTo>
                <a:cubicBezTo>
                  <a:pt x="2506" y="4010"/>
                  <a:pt x="2480" y="4020"/>
                  <a:pt x="2451" y="4030"/>
                </a:cubicBezTo>
                <a:cubicBezTo>
                  <a:pt x="2402" y="4047"/>
                  <a:pt x="2394" y="4045"/>
                  <a:pt x="2347" y="3996"/>
                </a:cubicBezTo>
                <a:cubicBezTo>
                  <a:pt x="2240" y="3886"/>
                  <a:pt x="2178" y="3678"/>
                  <a:pt x="2178" y="3427"/>
                </a:cubicBezTo>
                <a:cubicBezTo>
                  <a:pt x="2178" y="3273"/>
                  <a:pt x="2165" y="3238"/>
                  <a:pt x="2130" y="3298"/>
                </a:cubicBezTo>
                <a:cubicBezTo>
                  <a:pt x="2120" y="3314"/>
                  <a:pt x="2113" y="3321"/>
                  <a:pt x="2112" y="3313"/>
                </a:cubicBezTo>
                <a:cubicBezTo>
                  <a:pt x="2112" y="3306"/>
                  <a:pt x="2127" y="3278"/>
                  <a:pt x="2146" y="3251"/>
                </a:cubicBezTo>
                <a:cubicBezTo>
                  <a:pt x="2170" y="3218"/>
                  <a:pt x="2185" y="3160"/>
                  <a:pt x="2195" y="3065"/>
                </a:cubicBezTo>
                <a:cubicBezTo>
                  <a:pt x="2203" y="2990"/>
                  <a:pt x="2221" y="2875"/>
                  <a:pt x="2234" y="2811"/>
                </a:cubicBezTo>
                <a:cubicBezTo>
                  <a:pt x="2304" y="2488"/>
                  <a:pt x="2300" y="2403"/>
                  <a:pt x="2205" y="2130"/>
                </a:cubicBezTo>
                <a:cubicBezTo>
                  <a:pt x="2127" y="1907"/>
                  <a:pt x="2030" y="1699"/>
                  <a:pt x="1867" y="1400"/>
                </a:cubicBezTo>
                <a:cubicBezTo>
                  <a:pt x="1758" y="1200"/>
                  <a:pt x="1717" y="1142"/>
                  <a:pt x="1616" y="1038"/>
                </a:cubicBezTo>
                <a:cubicBezTo>
                  <a:pt x="1556" y="976"/>
                  <a:pt x="1539" y="967"/>
                  <a:pt x="1500" y="976"/>
                </a:cubicBezTo>
                <a:cubicBezTo>
                  <a:pt x="1401" y="999"/>
                  <a:pt x="1258" y="1235"/>
                  <a:pt x="1236" y="1413"/>
                </a:cubicBezTo>
                <a:cubicBezTo>
                  <a:pt x="1232" y="1449"/>
                  <a:pt x="1216" y="1541"/>
                  <a:pt x="1201" y="1617"/>
                </a:cubicBezTo>
                <a:cubicBezTo>
                  <a:pt x="1175" y="1745"/>
                  <a:pt x="1175" y="1801"/>
                  <a:pt x="1197" y="2267"/>
                </a:cubicBezTo>
                <a:cubicBezTo>
                  <a:pt x="1226" y="2896"/>
                  <a:pt x="1227" y="3890"/>
                  <a:pt x="1198" y="4153"/>
                </a:cubicBezTo>
                <a:cubicBezTo>
                  <a:pt x="1149" y="4615"/>
                  <a:pt x="1073" y="5030"/>
                  <a:pt x="987" y="5303"/>
                </a:cubicBezTo>
                <a:cubicBezTo>
                  <a:pt x="826" y="5817"/>
                  <a:pt x="823" y="5835"/>
                  <a:pt x="823" y="6269"/>
                </a:cubicBezTo>
                <a:cubicBezTo>
                  <a:pt x="822" y="6669"/>
                  <a:pt x="828" y="6716"/>
                  <a:pt x="913" y="6975"/>
                </a:cubicBezTo>
                <a:cubicBezTo>
                  <a:pt x="1026" y="7317"/>
                  <a:pt x="1204" y="7547"/>
                  <a:pt x="1540" y="7785"/>
                </a:cubicBezTo>
                <a:cubicBezTo>
                  <a:pt x="1726" y="7915"/>
                  <a:pt x="1778" y="7981"/>
                  <a:pt x="1791" y="8096"/>
                </a:cubicBezTo>
                <a:cubicBezTo>
                  <a:pt x="1802" y="8190"/>
                  <a:pt x="1777" y="8192"/>
                  <a:pt x="1667" y="8105"/>
                </a:cubicBezTo>
                <a:close/>
                <a:moveTo>
                  <a:pt x="9520" y="7958"/>
                </a:moveTo>
                <a:cubicBezTo>
                  <a:pt x="9488" y="7899"/>
                  <a:pt x="9488" y="7897"/>
                  <a:pt x="9518" y="7879"/>
                </a:cubicBezTo>
                <a:cubicBezTo>
                  <a:pt x="9866" y="7673"/>
                  <a:pt x="10112" y="7460"/>
                  <a:pt x="10145" y="7337"/>
                </a:cubicBezTo>
                <a:cubicBezTo>
                  <a:pt x="10191" y="7165"/>
                  <a:pt x="10050" y="6909"/>
                  <a:pt x="9677" y="6486"/>
                </a:cubicBezTo>
                <a:lnTo>
                  <a:pt x="9542" y="6333"/>
                </a:lnTo>
                <a:lnTo>
                  <a:pt x="9588" y="6284"/>
                </a:lnTo>
                <a:cubicBezTo>
                  <a:pt x="9614" y="6257"/>
                  <a:pt x="9641" y="6237"/>
                  <a:pt x="9647" y="6240"/>
                </a:cubicBezTo>
                <a:cubicBezTo>
                  <a:pt x="9672" y="6249"/>
                  <a:pt x="10009" y="6655"/>
                  <a:pt x="10092" y="6775"/>
                </a:cubicBezTo>
                <a:cubicBezTo>
                  <a:pt x="10291" y="7063"/>
                  <a:pt x="10341" y="7267"/>
                  <a:pt x="10255" y="7443"/>
                </a:cubicBezTo>
                <a:cubicBezTo>
                  <a:pt x="10196" y="7564"/>
                  <a:pt x="10029" y="7718"/>
                  <a:pt x="9777" y="7885"/>
                </a:cubicBezTo>
                <a:cubicBezTo>
                  <a:pt x="9665" y="7959"/>
                  <a:pt x="9569" y="8019"/>
                  <a:pt x="9563" y="8019"/>
                </a:cubicBezTo>
                <a:cubicBezTo>
                  <a:pt x="9557" y="8019"/>
                  <a:pt x="9538" y="7992"/>
                  <a:pt x="9520" y="7958"/>
                </a:cubicBezTo>
                <a:close/>
                <a:moveTo>
                  <a:pt x="22" y="7924"/>
                </a:moveTo>
                <a:cubicBezTo>
                  <a:pt x="0" y="7882"/>
                  <a:pt x="2" y="7872"/>
                  <a:pt x="41" y="7803"/>
                </a:cubicBezTo>
                <a:cubicBezTo>
                  <a:pt x="65" y="7761"/>
                  <a:pt x="123" y="7675"/>
                  <a:pt x="170" y="7611"/>
                </a:cubicBezTo>
                <a:cubicBezTo>
                  <a:pt x="368" y="7341"/>
                  <a:pt x="422" y="7230"/>
                  <a:pt x="530" y="6873"/>
                </a:cubicBezTo>
                <a:cubicBezTo>
                  <a:pt x="561" y="6770"/>
                  <a:pt x="592" y="6686"/>
                  <a:pt x="600" y="6686"/>
                </a:cubicBezTo>
                <a:cubicBezTo>
                  <a:pt x="628" y="6686"/>
                  <a:pt x="643" y="6771"/>
                  <a:pt x="629" y="6856"/>
                </a:cubicBezTo>
                <a:cubicBezTo>
                  <a:pt x="611" y="6969"/>
                  <a:pt x="530" y="7189"/>
                  <a:pt x="462" y="7313"/>
                </a:cubicBezTo>
                <a:cubicBezTo>
                  <a:pt x="393" y="7440"/>
                  <a:pt x="235" y="7708"/>
                  <a:pt x="177" y="7800"/>
                </a:cubicBezTo>
                <a:cubicBezTo>
                  <a:pt x="151" y="7839"/>
                  <a:pt x="126" y="7894"/>
                  <a:pt x="120" y="7921"/>
                </a:cubicBezTo>
                <a:cubicBezTo>
                  <a:pt x="106" y="7984"/>
                  <a:pt x="55" y="7985"/>
                  <a:pt x="22" y="7924"/>
                </a:cubicBezTo>
                <a:close/>
                <a:moveTo>
                  <a:pt x="2553" y="7918"/>
                </a:moveTo>
                <a:cubicBezTo>
                  <a:pt x="2546" y="7908"/>
                  <a:pt x="2595" y="7852"/>
                  <a:pt x="2664" y="7790"/>
                </a:cubicBezTo>
                <a:cubicBezTo>
                  <a:pt x="2875" y="7602"/>
                  <a:pt x="3035" y="7431"/>
                  <a:pt x="3114" y="7311"/>
                </a:cubicBezTo>
                <a:cubicBezTo>
                  <a:pt x="3318" y="6997"/>
                  <a:pt x="3473" y="6668"/>
                  <a:pt x="3487" y="6513"/>
                </a:cubicBezTo>
                <a:cubicBezTo>
                  <a:pt x="3493" y="6449"/>
                  <a:pt x="3485" y="6410"/>
                  <a:pt x="3451" y="6333"/>
                </a:cubicBezTo>
                <a:cubicBezTo>
                  <a:pt x="3416" y="6255"/>
                  <a:pt x="3411" y="6230"/>
                  <a:pt x="3427" y="6214"/>
                </a:cubicBezTo>
                <a:cubicBezTo>
                  <a:pt x="3457" y="6185"/>
                  <a:pt x="3489" y="6237"/>
                  <a:pt x="3513" y="6350"/>
                </a:cubicBezTo>
                <a:cubicBezTo>
                  <a:pt x="3547" y="6513"/>
                  <a:pt x="3514" y="6657"/>
                  <a:pt x="3384" y="6909"/>
                </a:cubicBezTo>
                <a:cubicBezTo>
                  <a:pt x="3342" y="6991"/>
                  <a:pt x="3324" y="7049"/>
                  <a:pt x="3322" y="7111"/>
                </a:cubicBezTo>
                <a:cubicBezTo>
                  <a:pt x="3319" y="7186"/>
                  <a:pt x="3307" y="7212"/>
                  <a:pt x="3236" y="7309"/>
                </a:cubicBezTo>
                <a:cubicBezTo>
                  <a:pt x="3191" y="7371"/>
                  <a:pt x="3138" y="7443"/>
                  <a:pt x="3120" y="7469"/>
                </a:cubicBezTo>
                <a:cubicBezTo>
                  <a:pt x="3102" y="7496"/>
                  <a:pt x="3079" y="7518"/>
                  <a:pt x="3069" y="7519"/>
                </a:cubicBezTo>
                <a:cubicBezTo>
                  <a:pt x="3059" y="7519"/>
                  <a:pt x="3010" y="7569"/>
                  <a:pt x="2961" y="7631"/>
                </a:cubicBezTo>
                <a:cubicBezTo>
                  <a:pt x="2860" y="7755"/>
                  <a:pt x="2643" y="7936"/>
                  <a:pt x="2595" y="7936"/>
                </a:cubicBezTo>
                <a:cubicBezTo>
                  <a:pt x="2578" y="7936"/>
                  <a:pt x="2559" y="7928"/>
                  <a:pt x="2553" y="7918"/>
                </a:cubicBezTo>
                <a:close/>
                <a:moveTo>
                  <a:pt x="3471" y="7820"/>
                </a:moveTo>
                <a:cubicBezTo>
                  <a:pt x="3465" y="7812"/>
                  <a:pt x="3517" y="7738"/>
                  <a:pt x="3585" y="7657"/>
                </a:cubicBezTo>
                <a:cubicBezTo>
                  <a:pt x="3813" y="7385"/>
                  <a:pt x="3977" y="7287"/>
                  <a:pt x="3978" y="7422"/>
                </a:cubicBezTo>
                <a:cubicBezTo>
                  <a:pt x="3979" y="7460"/>
                  <a:pt x="3951" y="7475"/>
                  <a:pt x="3939" y="7444"/>
                </a:cubicBezTo>
                <a:cubicBezTo>
                  <a:pt x="3934" y="7430"/>
                  <a:pt x="3922" y="7419"/>
                  <a:pt x="3914" y="7419"/>
                </a:cubicBezTo>
                <a:cubicBezTo>
                  <a:pt x="3905" y="7419"/>
                  <a:pt x="3814" y="7499"/>
                  <a:pt x="3713" y="7596"/>
                </a:cubicBezTo>
                <a:cubicBezTo>
                  <a:pt x="3571" y="7732"/>
                  <a:pt x="3530" y="7781"/>
                  <a:pt x="3538" y="7805"/>
                </a:cubicBezTo>
                <a:cubicBezTo>
                  <a:pt x="3545" y="7828"/>
                  <a:pt x="3539" y="7836"/>
                  <a:pt x="3514" y="7836"/>
                </a:cubicBezTo>
                <a:cubicBezTo>
                  <a:pt x="3496" y="7836"/>
                  <a:pt x="3476" y="7829"/>
                  <a:pt x="3471" y="7820"/>
                </a:cubicBezTo>
                <a:close/>
                <a:moveTo>
                  <a:pt x="6937" y="7419"/>
                </a:moveTo>
                <a:cubicBezTo>
                  <a:pt x="6982" y="7214"/>
                  <a:pt x="6983" y="7189"/>
                  <a:pt x="6947" y="7130"/>
                </a:cubicBezTo>
                <a:cubicBezTo>
                  <a:pt x="6909" y="7069"/>
                  <a:pt x="6904" y="7053"/>
                  <a:pt x="6926" y="7053"/>
                </a:cubicBezTo>
                <a:cubicBezTo>
                  <a:pt x="6934" y="7053"/>
                  <a:pt x="6954" y="7078"/>
                  <a:pt x="6971" y="7110"/>
                </a:cubicBezTo>
                <a:cubicBezTo>
                  <a:pt x="7002" y="7169"/>
                  <a:pt x="7038" y="7174"/>
                  <a:pt x="7023" y="7117"/>
                </a:cubicBezTo>
                <a:cubicBezTo>
                  <a:pt x="7012" y="7074"/>
                  <a:pt x="7040" y="7078"/>
                  <a:pt x="7063" y="7122"/>
                </a:cubicBezTo>
                <a:cubicBezTo>
                  <a:pt x="7083" y="7159"/>
                  <a:pt x="7076" y="7347"/>
                  <a:pt x="7053" y="7407"/>
                </a:cubicBezTo>
                <a:cubicBezTo>
                  <a:pt x="7037" y="7449"/>
                  <a:pt x="7012" y="7426"/>
                  <a:pt x="7012" y="7368"/>
                </a:cubicBezTo>
                <a:cubicBezTo>
                  <a:pt x="7012" y="7322"/>
                  <a:pt x="6979" y="7295"/>
                  <a:pt x="6978" y="7340"/>
                </a:cubicBezTo>
                <a:cubicBezTo>
                  <a:pt x="6977" y="7352"/>
                  <a:pt x="6966" y="7383"/>
                  <a:pt x="6953" y="7411"/>
                </a:cubicBezTo>
                <a:cubicBezTo>
                  <a:pt x="6931" y="7454"/>
                  <a:pt x="6929" y="7455"/>
                  <a:pt x="6937" y="7419"/>
                </a:cubicBezTo>
                <a:close/>
                <a:moveTo>
                  <a:pt x="5843" y="7219"/>
                </a:moveTo>
                <a:cubicBezTo>
                  <a:pt x="5803" y="7196"/>
                  <a:pt x="5785" y="6877"/>
                  <a:pt x="5817" y="6761"/>
                </a:cubicBezTo>
                <a:lnTo>
                  <a:pt x="5840" y="6678"/>
                </a:lnTo>
                <a:lnTo>
                  <a:pt x="5869" y="6840"/>
                </a:lnTo>
                <a:cubicBezTo>
                  <a:pt x="5886" y="6929"/>
                  <a:pt x="5902" y="7003"/>
                  <a:pt x="5906" y="7003"/>
                </a:cubicBezTo>
                <a:cubicBezTo>
                  <a:pt x="5932" y="7003"/>
                  <a:pt x="6012" y="6948"/>
                  <a:pt x="6012" y="6930"/>
                </a:cubicBezTo>
                <a:cubicBezTo>
                  <a:pt x="6012" y="6918"/>
                  <a:pt x="6085" y="6872"/>
                  <a:pt x="6174" y="6828"/>
                </a:cubicBezTo>
                <a:cubicBezTo>
                  <a:pt x="6264" y="6784"/>
                  <a:pt x="6410" y="6712"/>
                  <a:pt x="6499" y="6667"/>
                </a:cubicBezTo>
                <a:cubicBezTo>
                  <a:pt x="6588" y="6623"/>
                  <a:pt x="6758" y="6546"/>
                  <a:pt x="6876" y="6496"/>
                </a:cubicBezTo>
                <a:cubicBezTo>
                  <a:pt x="6995" y="6446"/>
                  <a:pt x="7105" y="6397"/>
                  <a:pt x="7122" y="6388"/>
                </a:cubicBezTo>
                <a:cubicBezTo>
                  <a:pt x="7154" y="6370"/>
                  <a:pt x="7427" y="6255"/>
                  <a:pt x="7595" y="6189"/>
                </a:cubicBezTo>
                <a:cubicBezTo>
                  <a:pt x="7646" y="6169"/>
                  <a:pt x="7697" y="6153"/>
                  <a:pt x="7709" y="6153"/>
                </a:cubicBezTo>
                <a:cubicBezTo>
                  <a:pt x="7744" y="6153"/>
                  <a:pt x="7830" y="6102"/>
                  <a:pt x="7821" y="6087"/>
                </a:cubicBezTo>
                <a:cubicBezTo>
                  <a:pt x="7809" y="6069"/>
                  <a:pt x="7973" y="5965"/>
                  <a:pt x="8220" y="5835"/>
                </a:cubicBezTo>
                <a:cubicBezTo>
                  <a:pt x="8275" y="5806"/>
                  <a:pt x="8346" y="5763"/>
                  <a:pt x="8378" y="5739"/>
                </a:cubicBezTo>
                <a:cubicBezTo>
                  <a:pt x="8428" y="5701"/>
                  <a:pt x="8725" y="5516"/>
                  <a:pt x="8821" y="5463"/>
                </a:cubicBezTo>
                <a:cubicBezTo>
                  <a:pt x="8840" y="5453"/>
                  <a:pt x="8877" y="5427"/>
                  <a:pt x="8904" y="5406"/>
                </a:cubicBezTo>
                <a:cubicBezTo>
                  <a:pt x="8931" y="5384"/>
                  <a:pt x="9028" y="5315"/>
                  <a:pt x="9118" y="5252"/>
                </a:cubicBezTo>
                <a:cubicBezTo>
                  <a:pt x="9302" y="5124"/>
                  <a:pt x="9428" y="4990"/>
                  <a:pt x="9428" y="4924"/>
                </a:cubicBezTo>
                <a:cubicBezTo>
                  <a:pt x="9428" y="4814"/>
                  <a:pt x="9211" y="4536"/>
                  <a:pt x="9103" y="4509"/>
                </a:cubicBezTo>
                <a:cubicBezTo>
                  <a:pt x="9023" y="4489"/>
                  <a:pt x="8823" y="4512"/>
                  <a:pt x="8742" y="4549"/>
                </a:cubicBezTo>
                <a:cubicBezTo>
                  <a:pt x="8699" y="4569"/>
                  <a:pt x="8657" y="4586"/>
                  <a:pt x="8649" y="4586"/>
                </a:cubicBezTo>
                <a:cubicBezTo>
                  <a:pt x="8641" y="4586"/>
                  <a:pt x="8533" y="4637"/>
                  <a:pt x="8410" y="4699"/>
                </a:cubicBezTo>
                <a:cubicBezTo>
                  <a:pt x="8287" y="4762"/>
                  <a:pt x="8134" y="4837"/>
                  <a:pt x="8070" y="4867"/>
                </a:cubicBezTo>
                <a:cubicBezTo>
                  <a:pt x="8006" y="4897"/>
                  <a:pt x="7897" y="4954"/>
                  <a:pt x="7828" y="4994"/>
                </a:cubicBezTo>
                <a:cubicBezTo>
                  <a:pt x="7760" y="5033"/>
                  <a:pt x="7651" y="5092"/>
                  <a:pt x="7587" y="5125"/>
                </a:cubicBezTo>
                <a:cubicBezTo>
                  <a:pt x="7523" y="5157"/>
                  <a:pt x="7350" y="5250"/>
                  <a:pt x="7203" y="5331"/>
                </a:cubicBezTo>
                <a:cubicBezTo>
                  <a:pt x="7057" y="5412"/>
                  <a:pt x="6918" y="5488"/>
                  <a:pt x="6895" y="5500"/>
                </a:cubicBezTo>
                <a:cubicBezTo>
                  <a:pt x="6872" y="5511"/>
                  <a:pt x="6797" y="5554"/>
                  <a:pt x="6728" y="5593"/>
                </a:cubicBezTo>
                <a:cubicBezTo>
                  <a:pt x="6660" y="5633"/>
                  <a:pt x="6456" y="5742"/>
                  <a:pt x="6275" y="5834"/>
                </a:cubicBezTo>
                <a:cubicBezTo>
                  <a:pt x="6001" y="5975"/>
                  <a:pt x="5935" y="6003"/>
                  <a:pt x="5871" y="6003"/>
                </a:cubicBezTo>
                <a:cubicBezTo>
                  <a:pt x="5817" y="6003"/>
                  <a:pt x="5795" y="5996"/>
                  <a:pt x="5795" y="5979"/>
                </a:cubicBezTo>
                <a:cubicBezTo>
                  <a:pt x="5795" y="5955"/>
                  <a:pt x="5932" y="5869"/>
                  <a:pt x="5970" y="5869"/>
                </a:cubicBezTo>
                <a:cubicBezTo>
                  <a:pt x="5982" y="5869"/>
                  <a:pt x="6053" y="5838"/>
                  <a:pt x="6129" y="5801"/>
                </a:cubicBezTo>
                <a:cubicBezTo>
                  <a:pt x="6204" y="5763"/>
                  <a:pt x="6376" y="5682"/>
                  <a:pt x="6510" y="5621"/>
                </a:cubicBezTo>
                <a:cubicBezTo>
                  <a:pt x="6769" y="5503"/>
                  <a:pt x="7365" y="5201"/>
                  <a:pt x="7587" y="5074"/>
                </a:cubicBezTo>
                <a:cubicBezTo>
                  <a:pt x="7660" y="5033"/>
                  <a:pt x="7758" y="4978"/>
                  <a:pt x="7803" y="4953"/>
                </a:cubicBezTo>
                <a:cubicBezTo>
                  <a:pt x="7849" y="4927"/>
                  <a:pt x="7947" y="4869"/>
                  <a:pt x="8021" y="4824"/>
                </a:cubicBezTo>
                <a:cubicBezTo>
                  <a:pt x="8138" y="4752"/>
                  <a:pt x="8364" y="4636"/>
                  <a:pt x="8386" y="4636"/>
                </a:cubicBezTo>
                <a:cubicBezTo>
                  <a:pt x="8391" y="4636"/>
                  <a:pt x="8434" y="4618"/>
                  <a:pt x="8482" y="4597"/>
                </a:cubicBezTo>
                <a:cubicBezTo>
                  <a:pt x="8612" y="4539"/>
                  <a:pt x="8828" y="4472"/>
                  <a:pt x="8960" y="4449"/>
                </a:cubicBezTo>
                <a:cubicBezTo>
                  <a:pt x="9172" y="4413"/>
                  <a:pt x="9363" y="4478"/>
                  <a:pt x="9447" y="4614"/>
                </a:cubicBezTo>
                <a:cubicBezTo>
                  <a:pt x="9489" y="4681"/>
                  <a:pt x="9528" y="4822"/>
                  <a:pt x="9528" y="4903"/>
                </a:cubicBezTo>
                <a:cubicBezTo>
                  <a:pt x="9528" y="4991"/>
                  <a:pt x="9473" y="5093"/>
                  <a:pt x="9366" y="5206"/>
                </a:cubicBezTo>
                <a:cubicBezTo>
                  <a:pt x="9275" y="5302"/>
                  <a:pt x="9046" y="5486"/>
                  <a:pt x="9017" y="5486"/>
                </a:cubicBezTo>
                <a:cubicBezTo>
                  <a:pt x="9009" y="5486"/>
                  <a:pt x="8984" y="5503"/>
                  <a:pt x="8962" y="5524"/>
                </a:cubicBezTo>
                <a:cubicBezTo>
                  <a:pt x="8939" y="5544"/>
                  <a:pt x="8864" y="5595"/>
                  <a:pt x="8795" y="5635"/>
                </a:cubicBezTo>
                <a:cubicBezTo>
                  <a:pt x="8726" y="5676"/>
                  <a:pt x="8659" y="5718"/>
                  <a:pt x="8645" y="5729"/>
                </a:cubicBezTo>
                <a:cubicBezTo>
                  <a:pt x="8631" y="5740"/>
                  <a:pt x="8579" y="5772"/>
                  <a:pt x="8528" y="5799"/>
                </a:cubicBezTo>
                <a:cubicBezTo>
                  <a:pt x="8272" y="5936"/>
                  <a:pt x="8201" y="5975"/>
                  <a:pt x="8178" y="5995"/>
                </a:cubicBezTo>
                <a:cubicBezTo>
                  <a:pt x="8093" y="6068"/>
                  <a:pt x="7761" y="6236"/>
                  <a:pt x="7470" y="6353"/>
                </a:cubicBezTo>
                <a:cubicBezTo>
                  <a:pt x="7351" y="6402"/>
                  <a:pt x="7238" y="6450"/>
                  <a:pt x="7220" y="6462"/>
                </a:cubicBezTo>
                <a:cubicBezTo>
                  <a:pt x="7202" y="6473"/>
                  <a:pt x="7168" y="6488"/>
                  <a:pt x="7145" y="6495"/>
                </a:cubicBezTo>
                <a:cubicBezTo>
                  <a:pt x="7122" y="6501"/>
                  <a:pt x="7066" y="6524"/>
                  <a:pt x="7020" y="6545"/>
                </a:cubicBezTo>
                <a:cubicBezTo>
                  <a:pt x="6974" y="6566"/>
                  <a:pt x="6892" y="6602"/>
                  <a:pt x="6837" y="6625"/>
                </a:cubicBezTo>
                <a:cubicBezTo>
                  <a:pt x="6741" y="6664"/>
                  <a:pt x="6716" y="6698"/>
                  <a:pt x="6787" y="6691"/>
                </a:cubicBezTo>
                <a:cubicBezTo>
                  <a:pt x="6837" y="6687"/>
                  <a:pt x="7071" y="6630"/>
                  <a:pt x="7203" y="6590"/>
                </a:cubicBezTo>
                <a:cubicBezTo>
                  <a:pt x="7268" y="6571"/>
                  <a:pt x="7410" y="6532"/>
                  <a:pt x="7520" y="6503"/>
                </a:cubicBezTo>
                <a:cubicBezTo>
                  <a:pt x="7630" y="6474"/>
                  <a:pt x="7764" y="6435"/>
                  <a:pt x="7818" y="6416"/>
                </a:cubicBezTo>
                <a:cubicBezTo>
                  <a:pt x="7892" y="6391"/>
                  <a:pt x="7920" y="6387"/>
                  <a:pt x="7934" y="6402"/>
                </a:cubicBezTo>
                <a:cubicBezTo>
                  <a:pt x="7949" y="6417"/>
                  <a:pt x="7938" y="6435"/>
                  <a:pt x="7891" y="6477"/>
                </a:cubicBezTo>
                <a:cubicBezTo>
                  <a:pt x="7824" y="6535"/>
                  <a:pt x="7657" y="6592"/>
                  <a:pt x="7495" y="6611"/>
                </a:cubicBezTo>
                <a:cubicBezTo>
                  <a:pt x="7413" y="6621"/>
                  <a:pt x="7170" y="6672"/>
                  <a:pt x="6962" y="6722"/>
                </a:cubicBezTo>
                <a:cubicBezTo>
                  <a:pt x="6834" y="6753"/>
                  <a:pt x="6725" y="6788"/>
                  <a:pt x="6587" y="6844"/>
                </a:cubicBezTo>
                <a:cubicBezTo>
                  <a:pt x="6513" y="6874"/>
                  <a:pt x="6390" y="6923"/>
                  <a:pt x="6312" y="6953"/>
                </a:cubicBezTo>
                <a:cubicBezTo>
                  <a:pt x="6234" y="6983"/>
                  <a:pt x="6123" y="7029"/>
                  <a:pt x="6065" y="7055"/>
                </a:cubicBezTo>
                <a:cubicBezTo>
                  <a:pt x="6007" y="7081"/>
                  <a:pt x="5949" y="7103"/>
                  <a:pt x="5936" y="7103"/>
                </a:cubicBezTo>
                <a:cubicBezTo>
                  <a:pt x="5919" y="7103"/>
                  <a:pt x="5912" y="7123"/>
                  <a:pt x="5912" y="7169"/>
                </a:cubicBezTo>
                <a:cubicBezTo>
                  <a:pt x="5912" y="7238"/>
                  <a:pt x="5896" y="7250"/>
                  <a:pt x="5843" y="7219"/>
                </a:cubicBezTo>
                <a:close/>
                <a:moveTo>
                  <a:pt x="3970" y="7007"/>
                </a:moveTo>
                <a:cubicBezTo>
                  <a:pt x="4031" y="6946"/>
                  <a:pt x="4064" y="6876"/>
                  <a:pt x="4128" y="6678"/>
                </a:cubicBezTo>
                <a:cubicBezTo>
                  <a:pt x="4178" y="6525"/>
                  <a:pt x="4181" y="6498"/>
                  <a:pt x="4173" y="6361"/>
                </a:cubicBezTo>
                <a:cubicBezTo>
                  <a:pt x="4163" y="6201"/>
                  <a:pt x="4083" y="5907"/>
                  <a:pt x="4011" y="5763"/>
                </a:cubicBezTo>
                <a:cubicBezTo>
                  <a:pt x="3990" y="5721"/>
                  <a:pt x="3978" y="5681"/>
                  <a:pt x="3984" y="5675"/>
                </a:cubicBezTo>
                <a:cubicBezTo>
                  <a:pt x="3990" y="5669"/>
                  <a:pt x="4006" y="5693"/>
                  <a:pt x="4021" y="5729"/>
                </a:cubicBezTo>
                <a:cubicBezTo>
                  <a:pt x="4035" y="5765"/>
                  <a:pt x="4061" y="5824"/>
                  <a:pt x="4078" y="5861"/>
                </a:cubicBezTo>
                <a:cubicBezTo>
                  <a:pt x="4095" y="5898"/>
                  <a:pt x="4130" y="6006"/>
                  <a:pt x="4155" y="6103"/>
                </a:cubicBezTo>
                <a:cubicBezTo>
                  <a:pt x="4213" y="6322"/>
                  <a:pt x="4216" y="6512"/>
                  <a:pt x="4164" y="6724"/>
                </a:cubicBezTo>
                <a:cubicBezTo>
                  <a:pt x="4110" y="6948"/>
                  <a:pt x="4044" y="7053"/>
                  <a:pt x="3956" y="7053"/>
                </a:cubicBezTo>
                <a:cubicBezTo>
                  <a:pt x="3928" y="7053"/>
                  <a:pt x="3929" y="7047"/>
                  <a:pt x="3970" y="7007"/>
                </a:cubicBezTo>
                <a:close/>
                <a:moveTo>
                  <a:pt x="7779" y="6986"/>
                </a:moveTo>
                <a:cubicBezTo>
                  <a:pt x="7754" y="6940"/>
                  <a:pt x="7750" y="6833"/>
                  <a:pt x="7772" y="6825"/>
                </a:cubicBezTo>
                <a:cubicBezTo>
                  <a:pt x="7783" y="6821"/>
                  <a:pt x="7796" y="6845"/>
                  <a:pt x="7803" y="6881"/>
                </a:cubicBezTo>
                <a:cubicBezTo>
                  <a:pt x="7809" y="6916"/>
                  <a:pt x="7818" y="6961"/>
                  <a:pt x="7823" y="6982"/>
                </a:cubicBezTo>
                <a:cubicBezTo>
                  <a:pt x="7834" y="7028"/>
                  <a:pt x="7803" y="7031"/>
                  <a:pt x="7779" y="6986"/>
                </a:cubicBezTo>
                <a:close/>
                <a:moveTo>
                  <a:pt x="5695" y="6089"/>
                </a:moveTo>
                <a:cubicBezTo>
                  <a:pt x="5695" y="6063"/>
                  <a:pt x="5674" y="6001"/>
                  <a:pt x="5647" y="5951"/>
                </a:cubicBezTo>
                <a:cubicBezTo>
                  <a:pt x="5590" y="5843"/>
                  <a:pt x="5556" y="5711"/>
                  <a:pt x="5521" y="5453"/>
                </a:cubicBezTo>
                <a:cubicBezTo>
                  <a:pt x="5506" y="5347"/>
                  <a:pt x="5491" y="5241"/>
                  <a:pt x="5487" y="5216"/>
                </a:cubicBezTo>
                <a:cubicBezTo>
                  <a:pt x="5479" y="5170"/>
                  <a:pt x="5501" y="5139"/>
                  <a:pt x="5520" y="5168"/>
                </a:cubicBezTo>
                <a:cubicBezTo>
                  <a:pt x="5525" y="5177"/>
                  <a:pt x="5536" y="5232"/>
                  <a:pt x="5543" y="5289"/>
                </a:cubicBezTo>
                <a:cubicBezTo>
                  <a:pt x="5563" y="5447"/>
                  <a:pt x="5626" y="5728"/>
                  <a:pt x="5673" y="5869"/>
                </a:cubicBezTo>
                <a:cubicBezTo>
                  <a:pt x="5714" y="5993"/>
                  <a:pt x="5733" y="6136"/>
                  <a:pt x="5708" y="6136"/>
                </a:cubicBezTo>
                <a:cubicBezTo>
                  <a:pt x="5701" y="6136"/>
                  <a:pt x="5695" y="6115"/>
                  <a:pt x="5695" y="6089"/>
                </a:cubicBezTo>
                <a:close/>
                <a:moveTo>
                  <a:pt x="7006" y="6040"/>
                </a:moveTo>
                <a:cubicBezTo>
                  <a:pt x="7002" y="6033"/>
                  <a:pt x="6994" y="5986"/>
                  <a:pt x="6987" y="5936"/>
                </a:cubicBezTo>
                <a:cubicBezTo>
                  <a:pt x="6981" y="5886"/>
                  <a:pt x="6965" y="5828"/>
                  <a:pt x="6952" y="5807"/>
                </a:cubicBezTo>
                <a:cubicBezTo>
                  <a:pt x="6902" y="5728"/>
                  <a:pt x="6932" y="5713"/>
                  <a:pt x="7011" y="5779"/>
                </a:cubicBezTo>
                <a:cubicBezTo>
                  <a:pt x="7054" y="5816"/>
                  <a:pt x="7062" y="5833"/>
                  <a:pt x="7062" y="5900"/>
                </a:cubicBezTo>
                <a:cubicBezTo>
                  <a:pt x="7061" y="6019"/>
                  <a:pt x="7034" y="6087"/>
                  <a:pt x="7006" y="6040"/>
                </a:cubicBezTo>
                <a:close/>
                <a:moveTo>
                  <a:pt x="7109" y="5827"/>
                </a:moveTo>
                <a:cubicBezTo>
                  <a:pt x="7102" y="5817"/>
                  <a:pt x="7093" y="5774"/>
                  <a:pt x="7088" y="5732"/>
                </a:cubicBezTo>
                <a:cubicBezTo>
                  <a:pt x="7083" y="5690"/>
                  <a:pt x="7071" y="5636"/>
                  <a:pt x="7063" y="5613"/>
                </a:cubicBezTo>
                <a:cubicBezTo>
                  <a:pt x="7036" y="5544"/>
                  <a:pt x="7076" y="5542"/>
                  <a:pt x="7105" y="5611"/>
                </a:cubicBezTo>
                <a:cubicBezTo>
                  <a:pt x="7129" y="5670"/>
                  <a:pt x="7133" y="5864"/>
                  <a:pt x="7109" y="5827"/>
                </a:cubicBezTo>
                <a:close/>
                <a:moveTo>
                  <a:pt x="9696" y="5771"/>
                </a:moveTo>
                <a:cubicBezTo>
                  <a:pt x="9677" y="5744"/>
                  <a:pt x="9662" y="5715"/>
                  <a:pt x="9662" y="5706"/>
                </a:cubicBezTo>
                <a:cubicBezTo>
                  <a:pt x="9662" y="5697"/>
                  <a:pt x="9720" y="5653"/>
                  <a:pt x="9791" y="5610"/>
                </a:cubicBezTo>
                <a:cubicBezTo>
                  <a:pt x="10036" y="5458"/>
                  <a:pt x="10189" y="5333"/>
                  <a:pt x="10266" y="5222"/>
                </a:cubicBezTo>
                <a:cubicBezTo>
                  <a:pt x="10395" y="5034"/>
                  <a:pt x="10292" y="4800"/>
                  <a:pt x="9857" y="4294"/>
                </a:cubicBezTo>
                <a:lnTo>
                  <a:pt x="9713" y="4128"/>
                </a:lnTo>
                <a:lnTo>
                  <a:pt x="9757" y="4082"/>
                </a:lnTo>
                <a:cubicBezTo>
                  <a:pt x="9782" y="4057"/>
                  <a:pt x="9806" y="4036"/>
                  <a:pt x="9811" y="4036"/>
                </a:cubicBezTo>
                <a:cubicBezTo>
                  <a:pt x="9827" y="4036"/>
                  <a:pt x="10087" y="4339"/>
                  <a:pt x="10205" y="4496"/>
                </a:cubicBezTo>
                <a:cubicBezTo>
                  <a:pt x="10431" y="4796"/>
                  <a:pt x="10507" y="5030"/>
                  <a:pt x="10436" y="5215"/>
                </a:cubicBezTo>
                <a:cubicBezTo>
                  <a:pt x="10382" y="5356"/>
                  <a:pt x="10170" y="5543"/>
                  <a:pt x="9800" y="5775"/>
                </a:cubicBezTo>
                <a:lnTo>
                  <a:pt x="9730" y="5819"/>
                </a:lnTo>
                <a:lnTo>
                  <a:pt x="9696" y="5771"/>
                </a:lnTo>
                <a:close/>
                <a:moveTo>
                  <a:pt x="5910" y="5642"/>
                </a:moveTo>
                <a:cubicBezTo>
                  <a:pt x="5892" y="5621"/>
                  <a:pt x="5893" y="5614"/>
                  <a:pt x="5913" y="5602"/>
                </a:cubicBezTo>
                <a:cubicBezTo>
                  <a:pt x="5977" y="5566"/>
                  <a:pt x="6689" y="4988"/>
                  <a:pt x="6920" y="4785"/>
                </a:cubicBezTo>
                <a:cubicBezTo>
                  <a:pt x="6957" y="4753"/>
                  <a:pt x="7066" y="4663"/>
                  <a:pt x="7162" y="4586"/>
                </a:cubicBezTo>
                <a:cubicBezTo>
                  <a:pt x="7318" y="4461"/>
                  <a:pt x="7489" y="4316"/>
                  <a:pt x="8006" y="3875"/>
                </a:cubicBezTo>
                <a:cubicBezTo>
                  <a:pt x="8562" y="3400"/>
                  <a:pt x="9031" y="2946"/>
                  <a:pt x="9095" y="2819"/>
                </a:cubicBezTo>
                <a:cubicBezTo>
                  <a:pt x="9132" y="2748"/>
                  <a:pt x="9132" y="2744"/>
                  <a:pt x="9105" y="2657"/>
                </a:cubicBezTo>
                <a:cubicBezTo>
                  <a:pt x="9085" y="2594"/>
                  <a:pt x="9051" y="2543"/>
                  <a:pt x="8989" y="2479"/>
                </a:cubicBezTo>
                <a:cubicBezTo>
                  <a:pt x="8896" y="2384"/>
                  <a:pt x="8840" y="2359"/>
                  <a:pt x="8683" y="2341"/>
                </a:cubicBezTo>
                <a:cubicBezTo>
                  <a:pt x="8607" y="2333"/>
                  <a:pt x="8581" y="2338"/>
                  <a:pt x="8491" y="2383"/>
                </a:cubicBezTo>
                <a:cubicBezTo>
                  <a:pt x="8360" y="2448"/>
                  <a:pt x="8123" y="2613"/>
                  <a:pt x="7887" y="2803"/>
                </a:cubicBezTo>
                <a:cubicBezTo>
                  <a:pt x="7841" y="2840"/>
                  <a:pt x="7732" y="2923"/>
                  <a:pt x="7645" y="2989"/>
                </a:cubicBezTo>
                <a:cubicBezTo>
                  <a:pt x="7558" y="3054"/>
                  <a:pt x="7438" y="3148"/>
                  <a:pt x="7378" y="3197"/>
                </a:cubicBezTo>
                <a:cubicBezTo>
                  <a:pt x="7319" y="3246"/>
                  <a:pt x="7188" y="3347"/>
                  <a:pt x="7087" y="3422"/>
                </a:cubicBezTo>
                <a:cubicBezTo>
                  <a:pt x="6986" y="3497"/>
                  <a:pt x="6896" y="3567"/>
                  <a:pt x="6887" y="3578"/>
                </a:cubicBezTo>
                <a:cubicBezTo>
                  <a:pt x="6878" y="3588"/>
                  <a:pt x="6829" y="3626"/>
                  <a:pt x="6778" y="3661"/>
                </a:cubicBezTo>
                <a:cubicBezTo>
                  <a:pt x="6728" y="3697"/>
                  <a:pt x="6660" y="3749"/>
                  <a:pt x="6627" y="3777"/>
                </a:cubicBezTo>
                <a:cubicBezTo>
                  <a:pt x="6569" y="3826"/>
                  <a:pt x="6520" y="3863"/>
                  <a:pt x="6199" y="4103"/>
                </a:cubicBezTo>
                <a:cubicBezTo>
                  <a:pt x="5746" y="4442"/>
                  <a:pt x="5306" y="4702"/>
                  <a:pt x="5228" y="4677"/>
                </a:cubicBezTo>
                <a:cubicBezTo>
                  <a:pt x="5170" y="4659"/>
                  <a:pt x="5191" y="4609"/>
                  <a:pt x="5280" y="4552"/>
                </a:cubicBezTo>
                <a:cubicBezTo>
                  <a:pt x="5327" y="4522"/>
                  <a:pt x="5374" y="4489"/>
                  <a:pt x="5384" y="4479"/>
                </a:cubicBezTo>
                <a:cubicBezTo>
                  <a:pt x="5395" y="4468"/>
                  <a:pt x="5475" y="4418"/>
                  <a:pt x="5562" y="4367"/>
                </a:cubicBezTo>
                <a:cubicBezTo>
                  <a:pt x="5895" y="4173"/>
                  <a:pt x="6023" y="4092"/>
                  <a:pt x="6570" y="3734"/>
                </a:cubicBezTo>
                <a:cubicBezTo>
                  <a:pt x="6989" y="3460"/>
                  <a:pt x="7208" y="3284"/>
                  <a:pt x="7595" y="2911"/>
                </a:cubicBezTo>
                <a:cubicBezTo>
                  <a:pt x="7853" y="2662"/>
                  <a:pt x="8166" y="2415"/>
                  <a:pt x="8353" y="2314"/>
                </a:cubicBezTo>
                <a:cubicBezTo>
                  <a:pt x="8462" y="2254"/>
                  <a:pt x="8482" y="2249"/>
                  <a:pt x="8645" y="2241"/>
                </a:cubicBezTo>
                <a:cubicBezTo>
                  <a:pt x="8801" y="2233"/>
                  <a:pt x="8830" y="2236"/>
                  <a:pt x="8899" y="2267"/>
                </a:cubicBezTo>
                <a:cubicBezTo>
                  <a:pt x="9005" y="2316"/>
                  <a:pt x="9081" y="2395"/>
                  <a:pt x="9145" y="2525"/>
                </a:cubicBezTo>
                <a:cubicBezTo>
                  <a:pt x="9238" y="2714"/>
                  <a:pt x="9232" y="2799"/>
                  <a:pt x="9109" y="2989"/>
                </a:cubicBezTo>
                <a:cubicBezTo>
                  <a:pt x="8955" y="3226"/>
                  <a:pt x="8671" y="3518"/>
                  <a:pt x="8262" y="3859"/>
                </a:cubicBezTo>
                <a:cubicBezTo>
                  <a:pt x="7761" y="4277"/>
                  <a:pt x="7484" y="4510"/>
                  <a:pt x="7371" y="4608"/>
                </a:cubicBezTo>
                <a:cubicBezTo>
                  <a:pt x="7317" y="4655"/>
                  <a:pt x="7227" y="4731"/>
                  <a:pt x="7171" y="4776"/>
                </a:cubicBezTo>
                <a:cubicBezTo>
                  <a:pt x="7116" y="4820"/>
                  <a:pt x="7066" y="4862"/>
                  <a:pt x="7062" y="4867"/>
                </a:cubicBezTo>
                <a:cubicBezTo>
                  <a:pt x="7038" y="4897"/>
                  <a:pt x="6564" y="5240"/>
                  <a:pt x="6328" y="5398"/>
                </a:cubicBezTo>
                <a:cubicBezTo>
                  <a:pt x="6203" y="5482"/>
                  <a:pt x="6070" y="5576"/>
                  <a:pt x="6019" y="5617"/>
                </a:cubicBezTo>
                <a:cubicBezTo>
                  <a:pt x="5965" y="5661"/>
                  <a:pt x="5932" y="5668"/>
                  <a:pt x="5910" y="5642"/>
                </a:cubicBezTo>
                <a:close/>
                <a:moveTo>
                  <a:pt x="3505" y="5638"/>
                </a:moveTo>
                <a:cubicBezTo>
                  <a:pt x="3499" y="5629"/>
                  <a:pt x="3502" y="5525"/>
                  <a:pt x="3510" y="5408"/>
                </a:cubicBezTo>
                <a:cubicBezTo>
                  <a:pt x="3519" y="5290"/>
                  <a:pt x="3522" y="5172"/>
                  <a:pt x="3517" y="5144"/>
                </a:cubicBezTo>
                <a:cubicBezTo>
                  <a:pt x="3513" y="5117"/>
                  <a:pt x="3494" y="5020"/>
                  <a:pt x="3477" y="4929"/>
                </a:cubicBezTo>
                <a:cubicBezTo>
                  <a:pt x="3447" y="4776"/>
                  <a:pt x="3447" y="4763"/>
                  <a:pt x="3473" y="4744"/>
                </a:cubicBezTo>
                <a:cubicBezTo>
                  <a:pt x="3499" y="4725"/>
                  <a:pt x="3498" y="4717"/>
                  <a:pt x="3463" y="4631"/>
                </a:cubicBezTo>
                <a:cubicBezTo>
                  <a:pt x="3428" y="4545"/>
                  <a:pt x="3427" y="4503"/>
                  <a:pt x="3461" y="4503"/>
                </a:cubicBezTo>
                <a:cubicBezTo>
                  <a:pt x="3468" y="4503"/>
                  <a:pt x="3487" y="4557"/>
                  <a:pt x="3503" y="4623"/>
                </a:cubicBezTo>
                <a:cubicBezTo>
                  <a:pt x="3519" y="4690"/>
                  <a:pt x="3554" y="4796"/>
                  <a:pt x="3581" y="4859"/>
                </a:cubicBezTo>
                <a:cubicBezTo>
                  <a:pt x="3607" y="4922"/>
                  <a:pt x="3626" y="4977"/>
                  <a:pt x="3623" y="4981"/>
                </a:cubicBezTo>
                <a:cubicBezTo>
                  <a:pt x="3619" y="4984"/>
                  <a:pt x="3595" y="4938"/>
                  <a:pt x="3569" y="4878"/>
                </a:cubicBezTo>
                <a:cubicBezTo>
                  <a:pt x="3501" y="4722"/>
                  <a:pt x="3464" y="4743"/>
                  <a:pt x="3521" y="4905"/>
                </a:cubicBezTo>
                <a:cubicBezTo>
                  <a:pt x="3542" y="4965"/>
                  <a:pt x="3545" y="5035"/>
                  <a:pt x="3537" y="5310"/>
                </a:cubicBezTo>
                <a:cubicBezTo>
                  <a:pt x="3532" y="5492"/>
                  <a:pt x="3525" y="5645"/>
                  <a:pt x="3522" y="5648"/>
                </a:cubicBezTo>
                <a:cubicBezTo>
                  <a:pt x="3518" y="5652"/>
                  <a:pt x="3511" y="5647"/>
                  <a:pt x="3505" y="5638"/>
                </a:cubicBezTo>
                <a:close/>
                <a:moveTo>
                  <a:pt x="3906" y="5544"/>
                </a:moveTo>
                <a:cubicBezTo>
                  <a:pt x="3889" y="5502"/>
                  <a:pt x="3894" y="5491"/>
                  <a:pt x="3914" y="5525"/>
                </a:cubicBezTo>
                <a:cubicBezTo>
                  <a:pt x="3924" y="5541"/>
                  <a:pt x="3928" y="5559"/>
                  <a:pt x="3924" y="5563"/>
                </a:cubicBezTo>
                <a:cubicBezTo>
                  <a:pt x="3919" y="5567"/>
                  <a:pt x="3911" y="5559"/>
                  <a:pt x="3906" y="5544"/>
                </a:cubicBezTo>
                <a:close/>
                <a:moveTo>
                  <a:pt x="7835" y="5432"/>
                </a:moveTo>
                <a:cubicBezTo>
                  <a:pt x="7816" y="5402"/>
                  <a:pt x="7795" y="5357"/>
                  <a:pt x="7789" y="5332"/>
                </a:cubicBezTo>
                <a:cubicBezTo>
                  <a:pt x="7779" y="5291"/>
                  <a:pt x="7783" y="5286"/>
                  <a:pt x="7818" y="5286"/>
                </a:cubicBezTo>
                <a:cubicBezTo>
                  <a:pt x="7843" y="5286"/>
                  <a:pt x="7878" y="5308"/>
                  <a:pt x="7910" y="5345"/>
                </a:cubicBezTo>
                <a:cubicBezTo>
                  <a:pt x="7966" y="5408"/>
                  <a:pt x="7982" y="5459"/>
                  <a:pt x="7931" y="5414"/>
                </a:cubicBezTo>
                <a:cubicBezTo>
                  <a:pt x="7899" y="5384"/>
                  <a:pt x="7845" y="5376"/>
                  <a:pt x="7845" y="5401"/>
                </a:cubicBezTo>
                <a:cubicBezTo>
                  <a:pt x="7845" y="5409"/>
                  <a:pt x="7856" y="5425"/>
                  <a:pt x="7870" y="5436"/>
                </a:cubicBezTo>
                <a:cubicBezTo>
                  <a:pt x="7884" y="5447"/>
                  <a:pt x="7895" y="5463"/>
                  <a:pt x="7895" y="5471"/>
                </a:cubicBezTo>
                <a:cubicBezTo>
                  <a:pt x="7895" y="5501"/>
                  <a:pt x="7869" y="5484"/>
                  <a:pt x="7835" y="5432"/>
                </a:cubicBezTo>
                <a:close/>
                <a:moveTo>
                  <a:pt x="1887" y="4737"/>
                </a:moveTo>
                <a:cubicBezTo>
                  <a:pt x="1869" y="4707"/>
                  <a:pt x="1931" y="4613"/>
                  <a:pt x="2033" y="4515"/>
                </a:cubicBezTo>
                <a:cubicBezTo>
                  <a:pt x="2131" y="4421"/>
                  <a:pt x="2150" y="4377"/>
                  <a:pt x="2074" y="4417"/>
                </a:cubicBezTo>
                <a:cubicBezTo>
                  <a:pt x="2054" y="4429"/>
                  <a:pt x="1996" y="4460"/>
                  <a:pt x="1946" y="4487"/>
                </a:cubicBezTo>
                <a:cubicBezTo>
                  <a:pt x="1847" y="4540"/>
                  <a:pt x="1847" y="4540"/>
                  <a:pt x="1978" y="4427"/>
                </a:cubicBezTo>
                <a:cubicBezTo>
                  <a:pt x="2093" y="4329"/>
                  <a:pt x="2282" y="4235"/>
                  <a:pt x="2361" y="4238"/>
                </a:cubicBezTo>
                <a:cubicBezTo>
                  <a:pt x="2418" y="4239"/>
                  <a:pt x="2522" y="4264"/>
                  <a:pt x="2486" y="4268"/>
                </a:cubicBezTo>
                <a:cubicBezTo>
                  <a:pt x="2461" y="4270"/>
                  <a:pt x="2198" y="4481"/>
                  <a:pt x="2034" y="4630"/>
                </a:cubicBezTo>
                <a:cubicBezTo>
                  <a:pt x="1959" y="4698"/>
                  <a:pt x="1893" y="4746"/>
                  <a:pt x="1887" y="4737"/>
                </a:cubicBezTo>
                <a:close/>
                <a:moveTo>
                  <a:pt x="5055" y="4677"/>
                </a:moveTo>
                <a:cubicBezTo>
                  <a:pt x="5037" y="4664"/>
                  <a:pt x="4989" y="4641"/>
                  <a:pt x="4947" y="4625"/>
                </a:cubicBezTo>
                <a:cubicBezTo>
                  <a:pt x="4905" y="4610"/>
                  <a:pt x="4836" y="4566"/>
                  <a:pt x="4795" y="4528"/>
                </a:cubicBezTo>
                <a:cubicBezTo>
                  <a:pt x="4600" y="4347"/>
                  <a:pt x="4377" y="4219"/>
                  <a:pt x="4166" y="4166"/>
                </a:cubicBezTo>
                <a:cubicBezTo>
                  <a:pt x="4075" y="4143"/>
                  <a:pt x="4012" y="4119"/>
                  <a:pt x="4012" y="4107"/>
                </a:cubicBezTo>
                <a:cubicBezTo>
                  <a:pt x="4012" y="4079"/>
                  <a:pt x="4048" y="4080"/>
                  <a:pt x="4115" y="4110"/>
                </a:cubicBezTo>
                <a:cubicBezTo>
                  <a:pt x="4146" y="4123"/>
                  <a:pt x="4211" y="4146"/>
                  <a:pt x="4261" y="4161"/>
                </a:cubicBezTo>
                <a:cubicBezTo>
                  <a:pt x="4362" y="4192"/>
                  <a:pt x="4664" y="4329"/>
                  <a:pt x="4678" y="4351"/>
                </a:cubicBezTo>
                <a:cubicBezTo>
                  <a:pt x="4683" y="4358"/>
                  <a:pt x="4740" y="4399"/>
                  <a:pt x="4805" y="4440"/>
                </a:cubicBezTo>
                <a:cubicBezTo>
                  <a:pt x="4922" y="4515"/>
                  <a:pt x="5135" y="4701"/>
                  <a:pt x="5103" y="4701"/>
                </a:cubicBezTo>
                <a:cubicBezTo>
                  <a:pt x="5094" y="4702"/>
                  <a:pt x="5072" y="4691"/>
                  <a:pt x="5055" y="4677"/>
                </a:cubicBezTo>
                <a:close/>
                <a:moveTo>
                  <a:pt x="1704" y="4636"/>
                </a:moveTo>
                <a:cubicBezTo>
                  <a:pt x="1697" y="4626"/>
                  <a:pt x="1694" y="4616"/>
                  <a:pt x="1698" y="4614"/>
                </a:cubicBezTo>
                <a:cubicBezTo>
                  <a:pt x="1701" y="4612"/>
                  <a:pt x="1721" y="4601"/>
                  <a:pt x="1743" y="4589"/>
                </a:cubicBezTo>
                <a:cubicBezTo>
                  <a:pt x="1797" y="4559"/>
                  <a:pt x="1803" y="4573"/>
                  <a:pt x="1755" y="4618"/>
                </a:cubicBezTo>
                <a:cubicBezTo>
                  <a:pt x="1728" y="4643"/>
                  <a:pt x="1712" y="4649"/>
                  <a:pt x="1704" y="4636"/>
                </a:cubicBezTo>
                <a:close/>
                <a:moveTo>
                  <a:pt x="6626" y="4568"/>
                </a:moveTo>
                <a:cubicBezTo>
                  <a:pt x="6611" y="4537"/>
                  <a:pt x="6585" y="4481"/>
                  <a:pt x="6568" y="4445"/>
                </a:cubicBezTo>
                <a:cubicBezTo>
                  <a:pt x="6551" y="4408"/>
                  <a:pt x="6498" y="4339"/>
                  <a:pt x="6450" y="4290"/>
                </a:cubicBezTo>
                <a:lnTo>
                  <a:pt x="6364" y="4203"/>
                </a:lnTo>
                <a:lnTo>
                  <a:pt x="6426" y="4203"/>
                </a:lnTo>
                <a:cubicBezTo>
                  <a:pt x="6460" y="4203"/>
                  <a:pt x="6505" y="4215"/>
                  <a:pt x="6526" y="4230"/>
                </a:cubicBezTo>
                <a:cubicBezTo>
                  <a:pt x="6591" y="4275"/>
                  <a:pt x="6605" y="4234"/>
                  <a:pt x="6552" y="4154"/>
                </a:cubicBezTo>
                <a:cubicBezTo>
                  <a:pt x="6520" y="4104"/>
                  <a:pt x="6512" y="4079"/>
                  <a:pt x="6524" y="4067"/>
                </a:cubicBezTo>
                <a:cubicBezTo>
                  <a:pt x="6537" y="4054"/>
                  <a:pt x="6551" y="4065"/>
                  <a:pt x="6571" y="4105"/>
                </a:cubicBezTo>
                <a:cubicBezTo>
                  <a:pt x="6587" y="4136"/>
                  <a:pt x="6629" y="4199"/>
                  <a:pt x="6664" y="4246"/>
                </a:cubicBezTo>
                <a:cubicBezTo>
                  <a:pt x="6737" y="4342"/>
                  <a:pt x="6749" y="4420"/>
                  <a:pt x="6696" y="4457"/>
                </a:cubicBezTo>
                <a:cubicBezTo>
                  <a:pt x="6675" y="4472"/>
                  <a:pt x="6662" y="4503"/>
                  <a:pt x="6659" y="4552"/>
                </a:cubicBezTo>
                <a:lnTo>
                  <a:pt x="6653" y="4626"/>
                </a:lnTo>
                <a:lnTo>
                  <a:pt x="6626" y="4568"/>
                </a:lnTo>
                <a:close/>
                <a:moveTo>
                  <a:pt x="5118" y="4461"/>
                </a:moveTo>
                <a:cubicBezTo>
                  <a:pt x="5102" y="4419"/>
                  <a:pt x="5247" y="4267"/>
                  <a:pt x="6432" y="3082"/>
                </a:cubicBezTo>
                <a:cubicBezTo>
                  <a:pt x="7054" y="2461"/>
                  <a:pt x="7562" y="1940"/>
                  <a:pt x="7562" y="1925"/>
                </a:cubicBezTo>
                <a:cubicBezTo>
                  <a:pt x="7562" y="1909"/>
                  <a:pt x="7484" y="1819"/>
                  <a:pt x="7388" y="1725"/>
                </a:cubicBezTo>
                <a:cubicBezTo>
                  <a:pt x="7225" y="1563"/>
                  <a:pt x="7210" y="1553"/>
                  <a:pt x="7147" y="1553"/>
                </a:cubicBezTo>
                <a:cubicBezTo>
                  <a:pt x="6963" y="1553"/>
                  <a:pt x="6670" y="1671"/>
                  <a:pt x="6350" y="1874"/>
                </a:cubicBezTo>
                <a:cubicBezTo>
                  <a:pt x="6165" y="1991"/>
                  <a:pt x="5885" y="2181"/>
                  <a:pt x="5858" y="2209"/>
                </a:cubicBezTo>
                <a:cubicBezTo>
                  <a:pt x="5846" y="2221"/>
                  <a:pt x="5779" y="2272"/>
                  <a:pt x="5711" y="2321"/>
                </a:cubicBezTo>
                <a:cubicBezTo>
                  <a:pt x="5642" y="2370"/>
                  <a:pt x="5526" y="2462"/>
                  <a:pt x="5453" y="2524"/>
                </a:cubicBezTo>
                <a:cubicBezTo>
                  <a:pt x="5380" y="2586"/>
                  <a:pt x="5244" y="2695"/>
                  <a:pt x="5150" y="2765"/>
                </a:cubicBezTo>
                <a:cubicBezTo>
                  <a:pt x="4605" y="3178"/>
                  <a:pt x="4512" y="3261"/>
                  <a:pt x="4337" y="3493"/>
                </a:cubicBezTo>
                <a:cubicBezTo>
                  <a:pt x="4007" y="3928"/>
                  <a:pt x="3586" y="4219"/>
                  <a:pt x="3287" y="4219"/>
                </a:cubicBezTo>
                <a:lnTo>
                  <a:pt x="3203" y="4219"/>
                </a:lnTo>
                <a:lnTo>
                  <a:pt x="3276" y="4186"/>
                </a:lnTo>
                <a:cubicBezTo>
                  <a:pt x="3316" y="4167"/>
                  <a:pt x="3380" y="4152"/>
                  <a:pt x="3418" y="4152"/>
                </a:cubicBezTo>
                <a:cubicBezTo>
                  <a:pt x="3456" y="4152"/>
                  <a:pt x="3506" y="4141"/>
                  <a:pt x="3528" y="4128"/>
                </a:cubicBezTo>
                <a:cubicBezTo>
                  <a:pt x="3619" y="4078"/>
                  <a:pt x="4122" y="3587"/>
                  <a:pt x="4254" y="3419"/>
                </a:cubicBezTo>
                <a:cubicBezTo>
                  <a:pt x="4390" y="3246"/>
                  <a:pt x="4511" y="3120"/>
                  <a:pt x="4687" y="2971"/>
                </a:cubicBezTo>
                <a:cubicBezTo>
                  <a:pt x="4943" y="2753"/>
                  <a:pt x="5154" y="2605"/>
                  <a:pt x="5316" y="2531"/>
                </a:cubicBezTo>
                <a:cubicBezTo>
                  <a:pt x="5369" y="2507"/>
                  <a:pt x="5412" y="2477"/>
                  <a:pt x="5412" y="2463"/>
                </a:cubicBezTo>
                <a:cubicBezTo>
                  <a:pt x="5412" y="2450"/>
                  <a:pt x="5451" y="2410"/>
                  <a:pt x="5499" y="2375"/>
                </a:cubicBezTo>
                <a:cubicBezTo>
                  <a:pt x="5547" y="2341"/>
                  <a:pt x="5591" y="2307"/>
                  <a:pt x="5595" y="2302"/>
                </a:cubicBezTo>
                <a:cubicBezTo>
                  <a:pt x="5600" y="2296"/>
                  <a:pt x="5663" y="2252"/>
                  <a:pt x="5737" y="2203"/>
                </a:cubicBezTo>
                <a:cubicBezTo>
                  <a:pt x="5810" y="2154"/>
                  <a:pt x="5919" y="2076"/>
                  <a:pt x="5978" y="2028"/>
                </a:cubicBezTo>
                <a:cubicBezTo>
                  <a:pt x="6038" y="1981"/>
                  <a:pt x="6106" y="1930"/>
                  <a:pt x="6128" y="1914"/>
                </a:cubicBezTo>
                <a:cubicBezTo>
                  <a:pt x="6383" y="1741"/>
                  <a:pt x="6477" y="1684"/>
                  <a:pt x="6674" y="1581"/>
                </a:cubicBezTo>
                <a:cubicBezTo>
                  <a:pt x="6898" y="1464"/>
                  <a:pt x="6906" y="1462"/>
                  <a:pt x="7028" y="1461"/>
                </a:cubicBezTo>
                <a:cubicBezTo>
                  <a:pt x="7134" y="1461"/>
                  <a:pt x="7168" y="1468"/>
                  <a:pt x="7245" y="1508"/>
                </a:cubicBezTo>
                <a:cubicBezTo>
                  <a:pt x="7397" y="1587"/>
                  <a:pt x="7645" y="1856"/>
                  <a:pt x="7645" y="1942"/>
                </a:cubicBezTo>
                <a:cubicBezTo>
                  <a:pt x="7645" y="2067"/>
                  <a:pt x="7198" y="2530"/>
                  <a:pt x="5914" y="3735"/>
                </a:cubicBezTo>
                <a:cubicBezTo>
                  <a:pt x="5734" y="3904"/>
                  <a:pt x="5489" y="4142"/>
                  <a:pt x="5369" y="4264"/>
                </a:cubicBezTo>
                <a:cubicBezTo>
                  <a:pt x="5249" y="4386"/>
                  <a:pt x="5146" y="4486"/>
                  <a:pt x="5139" y="4486"/>
                </a:cubicBezTo>
                <a:cubicBezTo>
                  <a:pt x="5133" y="4486"/>
                  <a:pt x="5123" y="4475"/>
                  <a:pt x="5118" y="4461"/>
                </a:cubicBezTo>
                <a:close/>
                <a:moveTo>
                  <a:pt x="7735" y="3666"/>
                </a:moveTo>
                <a:cubicBezTo>
                  <a:pt x="7640" y="3595"/>
                  <a:pt x="7578" y="3529"/>
                  <a:pt x="7578" y="3498"/>
                </a:cubicBezTo>
                <a:cubicBezTo>
                  <a:pt x="7578" y="3474"/>
                  <a:pt x="7586" y="3469"/>
                  <a:pt x="7616" y="3479"/>
                </a:cubicBezTo>
                <a:cubicBezTo>
                  <a:pt x="7742" y="3517"/>
                  <a:pt x="7828" y="3589"/>
                  <a:pt x="7828" y="3655"/>
                </a:cubicBezTo>
                <a:cubicBezTo>
                  <a:pt x="7828" y="3713"/>
                  <a:pt x="7801" y="3716"/>
                  <a:pt x="7735" y="3666"/>
                </a:cubicBezTo>
                <a:close/>
                <a:moveTo>
                  <a:pt x="1688" y="3528"/>
                </a:moveTo>
                <a:cubicBezTo>
                  <a:pt x="1706" y="3515"/>
                  <a:pt x="1728" y="3504"/>
                  <a:pt x="1737" y="3504"/>
                </a:cubicBezTo>
                <a:cubicBezTo>
                  <a:pt x="1746" y="3504"/>
                  <a:pt x="1739" y="3515"/>
                  <a:pt x="1721" y="3528"/>
                </a:cubicBezTo>
                <a:cubicBezTo>
                  <a:pt x="1703" y="3542"/>
                  <a:pt x="1681" y="3553"/>
                  <a:pt x="1672" y="3553"/>
                </a:cubicBezTo>
                <a:cubicBezTo>
                  <a:pt x="1663" y="3553"/>
                  <a:pt x="1670" y="3542"/>
                  <a:pt x="1688" y="3528"/>
                </a:cubicBezTo>
                <a:close/>
                <a:moveTo>
                  <a:pt x="5370" y="3493"/>
                </a:moveTo>
                <a:cubicBezTo>
                  <a:pt x="5278" y="3428"/>
                  <a:pt x="5175" y="3372"/>
                  <a:pt x="5112" y="3350"/>
                </a:cubicBezTo>
                <a:cubicBezTo>
                  <a:pt x="5083" y="3340"/>
                  <a:pt x="5101" y="3338"/>
                  <a:pt x="5170" y="3343"/>
                </a:cubicBezTo>
                <a:cubicBezTo>
                  <a:pt x="5275" y="3350"/>
                  <a:pt x="5402" y="3396"/>
                  <a:pt x="5450" y="3444"/>
                </a:cubicBezTo>
                <a:cubicBezTo>
                  <a:pt x="5478" y="3471"/>
                  <a:pt x="5490" y="3553"/>
                  <a:pt x="5466" y="3552"/>
                </a:cubicBezTo>
                <a:cubicBezTo>
                  <a:pt x="5459" y="3552"/>
                  <a:pt x="5416" y="3525"/>
                  <a:pt x="5370" y="3493"/>
                </a:cubicBezTo>
                <a:close/>
                <a:moveTo>
                  <a:pt x="1778" y="3461"/>
                </a:moveTo>
                <a:cubicBezTo>
                  <a:pt x="1790" y="3447"/>
                  <a:pt x="1802" y="3436"/>
                  <a:pt x="1805" y="3436"/>
                </a:cubicBezTo>
                <a:cubicBezTo>
                  <a:pt x="1808" y="3436"/>
                  <a:pt x="1806" y="3447"/>
                  <a:pt x="1801" y="3461"/>
                </a:cubicBezTo>
                <a:cubicBezTo>
                  <a:pt x="1796" y="3475"/>
                  <a:pt x="1784" y="3486"/>
                  <a:pt x="1775" y="3486"/>
                </a:cubicBezTo>
                <a:cubicBezTo>
                  <a:pt x="1765" y="3486"/>
                  <a:pt x="1767" y="3475"/>
                  <a:pt x="1778" y="3461"/>
                </a:cubicBezTo>
                <a:close/>
                <a:moveTo>
                  <a:pt x="7724" y="3386"/>
                </a:moveTo>
                <a:cubicBezTo>
                  <a:pt x="7651" y="3305"/>
                  <a:pt x="7625" y="3253"/>
                  <a:pt x="7660" y="3253"/>
                </a:cubicBezTo>
                <a:cubicBezTo>
                  <a:pt x="7690" y="3253"/>
                  <a:pt x="7759" y="3321"/>
                  <a:pt x="7786" y="3378"/>
                </a:cubicBezTo>
                <a:cubicBezTo>
                  <a:pt x="7832" y="3476"/>
                  <a:pt x="7807" y="3479"/>
                  <a:pt x="7724" y="3386"/>
                </a:cubicBezTo>
                <a:close/>
                <a:moveTo>
                  <a:pt x="9483" y="3401"/>
                </a:moveTo>
                <a:cubicBezTo>
                  <a:pt x="9453" y="3382"/>
                  <a:pt x="9428" y="3363"/>
                  <a:pt x="9428" y="3360"/>
                </a:cubicBezTo>
                <a:cubicBezTo>
                  <a:pt x="9428" y="3356"/>
                  <a:pt x="9460" y="3302"/>
                  <a:pt x="9498" y="3240"/>
                </a:cubicBezTo>
                <a:cubicBezTo>
                  <a:pt x="9661" y="2975"/>
                  <a:pt x="9762" y="2731"/>
                  <a:pt x="9762" y="2603"/>
                </a:cubicBezTo>
                <a:cubicBezTo>
                  <a:pt x="9762" y="2425"/>
                  <a:pt x="9520" y="2248"/>
                  <a:pt x="8973" y="2025"/>
                </a:cubicBezTo>
                <a:cubicBezTo>
                  <a:pt x="8870" y="1983"/>
                  <a:pt x="8781" y="1944"/>
                  <a:pt x="8774" y="1937"/>
                </a:cubicBezTo>
                <a:cubicBezTo>
                  <a:pt x="8767" y="1931"/>
                  <a:pt x="8772" y="1898"/>
                  <a:pt x="8786" y="1865"/>
                </a:cubicBezTo>
                <a:lnTo>
                  <a:pt x="8811" y="1804"/>
                </a:lnTo>
                <a:lnTo>
                  <a:pt x="9057" y="1905"/>
                </a:lnTo>
                <a:cubicBezTo>
                  <a:pt x="9596" y="2124"/>
                  <a:pt x="9843" y="2306"/>
                  <a:pt x="9895" y="2521"/>
                </a:cubicBezTo>
                <a:cubicBezTo>
                  <a:pt x="9919" y="2620"/>
                  <a:pt x="9894" y="2766"/>
                  <a:pt x="9826" y="2928"/>
                </a:cubicBezTo>
                <a:cubicBezTo>
                  <a:pt x="9776" y="3046"/>
                  <a:pt x="9560" y="3436"/>
                  <a:pt x="9545" y="3436"/>
                </a:cubicBezTo>
                <a:cubicBezTo>
                  <a:pt x="9541" y="3435"/>
                  <a:pt x="9512" y="3420"/>
                  <a:pt x="9483" y="3401"/>
                </a:cubicBezTo>
                <a:close/>
                <a:moveTo>
                  <a:pt x="1948" y="3278"/>
                </a:moveTo>
                <a:cubicBezTo>
                  <a:pt x="2033" y="3171"/>
                  <a:pt x="2112" y="3103"/>
                  <a:pt x="2112" y="3135"/>
                </a:cubicBezTo>
                <a:cubicBezTo>
                  <a:pt x="2112" y="3153"/>
                  <a:pt x="1888" y="3386"/>
                  <a:pt x="1871" y="3386"/>
                </a:cubicBezTo>
                <a:cubicBezTo>
                  <a:pt x="1865" y="3386"/>
                  <a:pt x="1900" y="3337"/>
                  <a:pt x="1948" y="3278"/>
                </a:cubicBezTo>
                <a:close/>
                <a:moveTo>
                  <a:pt x="5441" y="3336"/>
                </a:moveTo>
                <a:cubicBezTo>
                  <a:pt x="5406" y="3309"/>
                  <a:pt x="5367" y="3219"/>
                  <a:pt x="5390" y="3219"/>
                </a:cubicBezTo>
                <a:cubicBezTo>
                  <a:pt x="5404" y="3219"/>
                  <a:pt x="5539" y="3317"/>
                  <a:pt x="5561" y="3343"/>
                </a:cubicBezTo>
                <a:cubicBezTo>
                  <a:pt x="5580" y="3366"/>
                  <a:pt x="5576" y="3369"/>
                  <a:pt x="5533" y="3369"/>
                </a:cubicBezTo>
                <a:cubicBezTo>
                  <a:pt x="5505" y="3369"/>
                  <a:pt x="5464" y="3354"/>
                  <a:pt x="5441" y="3336"/>
                </a:cubicBezTo>
                <a:close/>
                <a:moveTo>
                  <a:pt x="6149" y="2751"/>
                </a:moveTo>
                <a:cubicBezTo>
                  <a:pt x="6133" y="2722"/>
                  <a:pt x="6099" y="2673"/>
                  <a:pt x="6073" y="2642"/>
                </a:cubicBezTo>
                <a:cubicBezTo>
                  <a:pt x="6047" y="2612"/>
                  <a:pt x="6031" y="2579"/>
                  <a:pt x="6037" y="2568"/>
                </a:cubicBezTo>
                <a:cubicBezTo>
                  <a:pt x="6046" y="2555"/>
                  <a:pt x="6054" y="2555"/>
                  <a:pt x="6067" y="2568"/>
                </a:cubicBezTo>
                <a:cubicBezTo>
                  <a:pt x="6093" y="2593"/>
                  <a:pt x="6112" y="2590"/>
                  <a:pt x="6112" y="2561"/>
                </a:cubicBezTo>
                <a:cubicBezTo>
                  <a:pt x="6112" y="2520"/>
                  <a:pt x="6182" y="2533"/>
                  <a:pt x="6245" y="2585"/>
                </a:cubicBezTo>
                <a:cubicBezTo>
                  <a:pt x="6312" y="2641"/>
                  <a:pt x="6303" y="2674"/>
                  <a:pt x="6235" y="2621"/>
                </a:cubicBezTo>
                <a:cubicBezTo>
                  <a:pt x="6183" y="2580"/>
                  <a:pt x="6128" y="2575"/>
                  <a:pt x="6128" y="2612"/>
                </a:cubicBezTo>
                <a:cubicBezTo>
                  <a:pt x="6128" y="2626"/>
                  <a:pt x="6147" y="2671"/>
                  <a:pt x="6169" y="2711"/>
                </a:cubicBezTo>
                <a:cubicBezTo>
                  <a:pt x="6193" y="2754"/>
                  <a:pt x="6204" y="2789"/>
                  <a:pt x="6194" y="2795"/>
                </a:cubicBezTo>
                <a:cubicBezTo>
                  <a:pt x="6185" y="2800"/>
                  <a:pt x="6165" y="2781"/>
                  <a:pt x="6149" y="2751"/>
                </a:cubicBezTo>
                <a:close/>
                <a:moveTo>
                  <a:pt x="7788" y="1197"/>
                </a:moveTo>
                <a:cubicBezTo>
                  <a:pt x="7662" y="815"/>
                  <a:pt x="7529" y="609"/>
                  <a:pt x="7384" y="571"/>
                </a:cubicBezTo>
                <a:cubicBezTo>
                  <a:pt x="7236" y="531"/>
                  <a:pt x="6961" y="607"/>
                  <a:pt x="6563" y="796"/>
                </a:cubicBezTo>
                <a:cubicBezTo>
                  <a:pt x="6441" y="855"/>
                  <a:pt x="6335" y="903"/>
                  <a:pt x="6329" y="903"/>
                </a:cubicBezTo>
                <a:cubicBezTo>
                  <a:pt x="6317" y="903"/>
                  <a:pt x="6257" y="785"/>
                  <a:pt x="6265" y="778"/>
                </a:cubicBezTo>
                <a:cubicBezTo>
                  <a:pt x="6297" y="751"/>
                  <a:pt x="6794" y="535"/>
                  <a:pt x="6927" y="491"/>
                </a:cubicBezTo>
                <a:cubicBezTo>
                  <a:pt x="7128" y="424"/>
                  <a:pt x="7323" y="403"/>
                  <a:pt x="7445" y="435"/>
                </a:cubicBezTo>
                <a:cubicBezTo>
                  <a:pt x="7559" y="466"/>
                  <a:pt x="7696" y="614"/>
                  <a:pt x="7787" y="808"/>
                </a:cubicBezTo>
                <a:cubicBezTo>
                  <a:pt x="7876" y="994"/>
                  <a:pt x="7986" y="1319"/>
                  <a:pt x="7967" y="1336"/>
                </a:cubicBezTo>
                <a:cubicBezTo>
                  <a:pt x="7960" y="1342"/>
                  <a:pt x="7930" y="1356"/>
                  <a:pt x="7901" y="1365"/>
                </a:cubicBezTo>
                <a:lnTo>
                  <a:pt x="7849" y="1383"/>
                </a:lnTo>
                <a:lnTo>
                  <a:pt x="7788" y="1197"/>
                </a:lnTo>
                <a:close/>
                <a:moveTo>
                  <a:pt x="424" y="1010"/>
                </a:moveTo>
                <a:cubicBezTo>
                  <a:pt x="399" y="996"/>
                  <a:pt x="378" y="976"/>
                  <a:pt x="378" y="966"/>
                </a:cubicBezTo>
                <a:cubicBezTo>
                  <a:pt x="378" y="938"/>
                  <a:pt x="598" y="591"/>
                  <a:pt x="711" y="440"/>
                </a:cubicBezTo>
                <a:cubicBezTo>
                  <a:pt x="832" y="277"/>
                  <a:pt x="1005" y="112"/>
                  <a:pt x="1098" y="69"/>
                </a:cubicBezTo>
                <a:cubicBezTo>
                  <a:pt x="1251" y="0"/>
                  <a:pt x="1445" y="37"/>
                  <a:pt x="1671" y="178"/>
                </a:cubicBezTo>
                <a:cubicBezTo>
                  <a:pt x="1837" y="281"/>
                  <a:pt x="2095" y="482"/>
                  <a:pt x="2095" y="507"/>
                </a:cubicBezTo>
                <a:cubicBezTo>
                  <a:pt x="2094" y="529"/>
                  <a:pt x="2038" y="603"/>
                  <a:pt x="2021" y="603"/>
                </a:cubicBezTo>
                <a:cubicBezTo>
                  <a:pt x="2016" y="603"/>
                  <a:pt x="1957" y="559"/>
                  <a:pt x="1891" y="505"/>
                </a:cubicBezTo>
                <a:cubicBezTo>
                  <a:pt x="1521" y="207"/>
                  <a:pt x="1307" y="120"/>
                  <a:pt x="1144" y="203"/>
                </a:cubicBezTo>
                <a:cubicBezTo>
                  <a:pt x="1002" y="276"/>
                  <a:pt x="796" y="526"/>
                  <a:pt x="578" y="890"/>
                </a:cubicBezTo>
                <a:cubicBezTo>
                  <a:pt x="530" y="970"/>
                  <a:pt x="486" y="1036"/>
                  <a:pt x="481" y="1035"/>
                </a:cubicBezTo>
                <a:cubicBezTo>
                  <a:pt x="475" y="1035"/>
                  <a:pt x="450" y="1023"/>
                  <a:pt x="424" y="1010"/>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19" name="Group 18">
            <a:extLst>
              <a:ext uri="{FF2B5EF4-FFF2-40B4-BE49-F238E27FC236}">
                <a16:creationId xmlns:a16="http://schemas.microsoft.com/office/drawing/2014/main" id="{63F02EDC-3C44-5E99-D7CF-4A9747BC54B4}"/>
              </a:ext>
            </a:extLst>
          </p:cNvPr>
          <p:cNvGrpSpPr>
            <a:grpSpLocks noChangeAspect="1"/>
          </p:cNvGrpSpPr>
          <p:nvPr/>
        </p:nvGrpSpPr>
        <p:grpSpPr>
          <a:xfrm flipH="1">
            <a:off x="6007559" y="4446117"/>
            <a:ext cx="1934889" cy="1440000"/>
            <a:chOff x="801687" y="3692525"/>
            <a:chExt cx="4332288" cy="3224213"/>
          </a:xfrm>
        </p:grpSpPr>
        <p:sp>
          <p:nvSpPr>
            <p:cNvPr id="20" name="Freeform 57">
              <a:extLst>
                <a:ext uri="{FF2B5EF4-FFF2-40B4-BE49-F238E27FC236}">
                  <a16:creationId xmlns:a16="http://schemas.microsoft.com/office/drawing/2014/main" id="{0799B231-F7D2-CBF4-9A4F-F46D9B8A9D38}"/>
                </a:ext>
              </a:extLst>
            </p:cNvPr>
            <p:cNvSpPr>
              <a:spLocks/>
            </p:cNvSpPr>
            <p:nvPr/>
          </p:nvSpPr>
          <p:spPr bwMode="auto">
            <a:xfrm>
              <a:off x="2968625" y="4260850"/>
              <a:ext cx="2165350" cy="2613025"/>
            </a:xfrm>
            <a:custGeom>
              <a:avLst/>
              <a:gdLst>
                <a:gd name="T0" fmla="*/ 515 w 2842"/>
                <a:gd name="T1" fmla="*/ 0 h 3431"/>
                <a:gd name="T2" fmla="*/ 515 w 2842"/>
                <a:gd name="T3" fmla="*/ 418 h 3431"/>
                <a:gd name="T4" fmla="*/ 306 w 2842"/>
                <a:gd name="T5" fmla="*/ 418 h 3431"/>
                <a:gd name="T6" fmla="*/ 0 w 2842"/>
                <a:gd name="T7" fmla="*/ 723 h 3431"/>
                <a:gd name="T8" fmla="*/ 0 w 2842"/>
                <a:gd name="T9" fmla="*/ 2974 h 3431"/>
                <a:gd name="T10" fmla="*/ 291 w 2842"/>
                <a:gd name="T11" fmla="*/ 3279 h 3431"/>
                <a:gd name="T12" fmla="*/ 444 w 2842"/>
                <a:gd name="T13" fmla="*/ 3431 h 3431"/>
                <a:gd name="T14" fmla="*/ 2399 w 2842"/>
                <a:gd name="T15" fmla="*/ 3431 h 3431"/>
                <a:gd name="T16" fmla="*/ 2551 w 2842"/>
                <a:gd name="T17" fmla="*/ 3279 h 3431"/>
                <a:gd name="T18" fmla="*/ 2842 w 2842"/>
                <a:gd name="T19" fmla="*/ 2974 h 3431"/>
                <a:gd name="T20" fmla="*/ 2842 w 2842"/>
                <a:gd name="T21" fmla="*/ 723 h 3431"/>
                <a:gd name="T22" fmla="*/ 2536 w 2842"/>
                <a:gd name="T23" fmla="*/ 418 h 3431"/>
                <a:gd name="T24" fmla="*/ 2327 w 2842"/>
                <a:gd name="T25" fmla="*/ 418 h 3431"/>
                <a:gd name="T26" fmla="*/ 2327 w 2842"/>
                <a:gd name="T27" fmla="*/ 0 h 3431"/>
                <a:gd name="T28" fmla="*/ 515 w 2842"/>
                <a:gd name="T29"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42" h="3431">
                  <a:moveTo>
                    <a:pt x="515" y="0"/>
                  </a:moveTo>
                  <a:lnTo>
                    <a:pt x="515" y="418"/>
                  </a:lnTo>
                  <a:lnTo>
                    <a:pt x="306" y="418"/>
                  </a:lnTo>
                  <a:cubicBezTo>
                    <a:pt x="137" y="418"/>
                    <a:pt x="0" y="554"/>
                    <a:pt x="0" y="723"/>
                  </a:cubicBezTo>
                  <a:lnTo>
                    <a:pt x="0" y="2974"/>
                  </a:lnTo>
                  <a:cubicBezTo>
                    <a:pt x="0" y="3138"/>
                    <a:pt x="129" y="3271"/>
                    <a:pt x="291" y="3279"/>
                  </a:cubicBezTo>
                  <a:cubicBezTo>
                    <a:pt x="291" y="3363"/>
                    <a:pt x="359" y="3431"/>
                    <a:pt x="444" y="3431"/>
                  </a:cubicBezTo>
                  <a:lnTo>
                    <a:pt x="2399" y="3431"/>
                  </a:lnTo>
                  <a:cubicBezTo>
                    <a:pt x="2483" y="3431"/>
                    <a:pt x="2551" y="3363"/>
                    <a:pt x="2551" y="3279"/>
                  </a:cubicBezTo>
                  <a:cubicBezTo>
                    <a:pt x="2714" y="3271"/>
                    <a:pt x="2842" y="3138"/>
                    <a:pt x="2842" y="2974"/>
                  </a:cubicBezTo>
                  <a:lnTo>
                    <a:pt x="2842" y="723"/>
                  </a:lnTo>
                  <a:cubicBezTo>
                    <a:pt x="2842" y="554"/>
                    <a:pt x="2705" y="418"/>
                    <a:pt x="2536" y="418"/>
                  </a:cubicBezTo>
                  <a:lnTo>
                    <a:pt x="2327" y="418"/>
                  </a:lnTo>
                  <a:lnTo>
                    <a:pt x="2327" y="0"/>
                  </a:lnTo>
                  <a:lnTo>
                    <a:pt x="515" y="0"/>
                  </a:lnTo>
                  <a:close/>
                </a:path>
              </a:pathLst>
            </a:custGeom>
            <a:solidFill>
              <a:srgbClr val="59595B"/>
            </a:solidFill>
            <a:ln w="158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58">
              <a:extLst>
                <a:ext uri="{FF2B5EF4-FFF2-40B4-BE49-F238E27FC236}">
                  <a16:creationId xmlns:a16="http://schemas.microsoft.com/office/drawing/2014/main" id="{211A4703-0359-159A-CA5A-D58A5D5700D6}"/>
                </a:ext>
              </a:extLst>
            </p:cNvPr>
            <p:cNvSpPr>
              <a:spLocks/>
            </p:cNvSpPr>
            <p:nvPr/>
          </p:nvSpPr>
          <p:spPr bwMode="auto">
            <a:xfrm>
              <a:off x="3170238" y="3692525"/>
              <a:ext cx="1762125" cy="730250"/>
            </a:xfrm>
            <a:custGeom>
              <a:avLst/>
              <a:gdLst>
                <a:gd name="T0" fmla="*/ 214 w 2312"/>
                <a:gd name="T1" fmla="*/ 0 h 958"/>
                <a:gd name="T2" fmla="*/ 0 w 2312"/>
                <a:gd name="T3" fmla="*/ 214 h 958"/>
                <a:gd name="T4" fmla="*/ 0 w 2312"/>
                <a:gd name="T5" fmla="*/ 877 h 958"/>
                <a:gd name="T6" fmla="*/ 82 w 2312"/>
                <a:gd name="T7" fmla="*/ 958 h 958"/>
                <a:gd name="T8" fmla="*/ 2231 w 2312"/>
                <a:gd name="T9" fmla="*/ 958 h 958"/>
                <a:gd name="T10" fmla="*/ 2312 w 2312"/>
                <a:gd name="T11" fmla="*/ 877 h 958"/>
                <a:gd name="T12" fmla="*/ 2312 w 2312"/>
                <a:gd name="T13" fmla="*/ 214 h 958"/>
                <a:gd name="T14" fmla="*/ 2098 w 2312"/>
                <a:gd name="T15" fmla="*/ 0 h 958"/>
                <a:gd name="T16" fmla="*/ 214 w 2312"/>
                <a:gd name="T17"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2" h="958">
                  <a:moveTo>
                    <a:pt x="214" y="0"/>
                  </a:moveTo>
                  <a:cubicBezTo>
                    <a:pt x="96" y="0"/>
                    <a:pt x="0" y="96"/>
                    <a:pt x="0" y="214"/>
                  </a:cubicBezTo>
                  <a:lnTo>
                    <a:pt x="0" y="877"/>
                  </a:lnTo>
                  <a:cubicBezTo>
                    <a:pt x="0" y="922"/>
                    <a:pt x="37" y="958"/>
                    <a:pt x="82" y="958"/>
                  </a:cubicBezTo>
                  <a:lnTo>
                    <a:pt x="2231" y="958"/>
                  </a:lnTo>
                  <a:cubicBezTo>
                    <a:pt x="2276" y="958"/>
                    <a:pt x="2312" y="922"/>
                    <a:pt x="2312" y="877"/>
                  </a:cubicBezTo>
                  <a:lnTo>
                    <a:pt x="2312" y="214"/>
                  </a:lnTo>
                  <a:cubicBezTo>
                    <a:pt x="2312" y="96"/>
                    <a:pt x="2217" y="0"/>
                    <a:pt x="2098" y="0"/>
                  </a:cubicBezTo>
                  <a:lnTo>
                    <a:pt x="214" y="0"/>
                  </a:lnTo>
                  <a:close/>
                </a:path>
              </a:pathLst>
            </a:custGeom>
            <a:solidFill>
              <a:srgbClr val="FFFFFF"/>
            </a:solidFill>
            <a:ln w="158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5" name="Rectangle 24">
              <a:extLst>
                <a:ext uri="{FF2B5EF4-FFF2-40B4-BE49-F238E27FC236}">
                  <a16:creationId xmlns:a16="http://schemas.microsoft.com/office/drawing/2014/main" id="{EAD27910-AE14-5189-1291-52D326137964}"/>
                </a:ext>
              </a:extLst>
            </p:cNvPr>
            <p:cNvSpPr>
              <a:spLocks noChangeArrowheads="1"/>
            </p:cNvSpPr>
            <p:nvPr/>
          </p:nvSpPr>
          <p:spPr bwMode="auto">
            <a:xfrm>
              <a:off x="3170238" y="3867150"/>
              <a:ext cx="1762125" cy="457200"/>
            </a:xfrm>
            <a:prstGeom prst="rect">
              <a:avLst/>
            </a:prstGeom>
            <a:noFill/>
            <a:ln w="158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 name="Line 15">
              <a:extLst>
                <a:ext uri="{FF2B5EF4-FFF2-40B4-BE49-F238E27FC236}">
                  <a16:creationId xmlns:a16="http://schemas.microsoft.com/office/drawing/2014/main" id="{38E78F0C-339A-1F0E-CBBF-7592712F4EDB}"/>
                </a:ext>
              </a:extLst>
            </p:cNvPr>
            <p:cNvSpPr>
              <a:spLocks noChangeShapeType="1"/>
            </p:cNvSpPr>
            <p:nvPr/>
          </p:nvSpPr>
          <p:spPr bwMode="auto">
            <a:xfrm>
              <a:off x="3195638" y="3779837"/>
              <a:ext cx="17113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 name="Line 16">
              <a:extLst>
                <a:ext uri="{FF2B5EF4-FFF2-40B4-BE49-F238E27FC236}">
                  <a16:creationId xmlns:a16="http://schemas.microsoft.com/office/drawing/2014/main" id="{F75AE00D-D04F-5CDF-7E0C-A33587B71166}"/>
                </a:ext>
              </a:extLst>
            </p:cNvPr>
            <p:cNvSpPr>
              <a:spLocks noChangeShapeType="1"/>
            </p:cNvSpPr>
            <p:nvPr/>
          </p:nvSpPr>
          <p:spPr bwMode="auto">
            <a:xfrm>
              <a:off x="3195638" y="3779837"/>
              <a:ext cx="1711325"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 name="Rectangle 27">
              <a:extLst>
                <a:ext uri="{FF2B5EF4-FFF2-40B4-BE49-F238E27FC236}">
                  <a16:creationId xmlns:a16="http://schemas.microsoft.com/office/drawing/2014/main" id="{BED3033E-5FF4-F803-783C-6E9EBF4BBC1C}"/>
                </a:ext>
              </a:extLst>
            </p:cNvPr>
            <p:cNvSpPr>
              <a:spLocks noChangeArrowheads="1"/>
            </p:cNvSpPr>
            <p:nvPr/>
          </p:nvSpPr>
          <p:spPr bwMode="auto">
            <a:xfrm>
              <a:off x="2968625" y="5041900"/>
              <a:ext cx="2165350" cy="1331913"/>
            </a:xfrm>
            <a:prstGeom prst="rect">
              <a:avLst/>
            </a:prstGeom>
            <a:solidFill>
              <a:srgbClr val="FFFFFF"/>
            </a:solidFill>
            <a:ln w="158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9" name="Rectangle 28">
              <a:extLst>
                <a:ext uri="{FF2B5EF4-FFF2-40B4-BE49-F238E27FC236}">
                  <a16:creationId xmlns:a16="http://schemas.microsoft.com/office/drawing/2014/main" id="{BA874501-498B-D98E-BF24-24665552A5D2}"/>
                </a:ext>
              </a:extLst>
            </p:cNvPr>
            <p:cNvSpPr>
              <a:spLocks noChangeArrowheads="1"/>
            </p:cNvSpPr>
            <p:nvPr/>
          </p:nvSpPr>
          <p:spPr bwMode="auto">
            <a:xfrm>
              <a:off x="2968625" y="5216525"/>
              <a:ext cx="2165350" cy="981075"/>
            </a:xfrm>
            <a:prstGeom prst="rect">
              <a:avLst/>
            </a:prstGeom>
            <a:solidFill>
              <a:srgbClr val="FFFFFF"/>
            </a:solidFill>
            <a:ln w="15875" cap="flat">
              <a:solidFill>
                <a:srgbClr val="000000"/>
              </a:solidFill>
              <a:prstDash val="solid"/>
              <a:miter lim="800000"/>
              <a:headEnd/>
              <a:tailEnd/>
            </a:ln>
          </p:spPr>
          <p:txBody>
            <a:bodyPr vert="horz" wrap="square" lIns="0" tIns="45720" rIns="0" bIns="45720" numCol="1" anchor="ctr" anchorCtr="0" compatLnSpc="1">
              <a:prstTxWarp prst="textNoShape">
                <a:avLst/>
              </a:prstTxWarp>
            </a:bodyPr>
            <a:lstStyle/>
            <a:p>
              <a:pPr algn="ctr"/>
              <a:r>
                <a:rPr lang="en-GB" sz="1000" b="1" dirty="0">
                  <a:solidFill>
                    <a:srgbClr val="000000"/>
                  </a:solidFill>
                </a:rPr>
                <a:t>MEDICATION</a:t>
              </a:r>
            </a:p>
          </p:txBody>
        </p:sp>
        <p:sp>
          <p:nvSpPr>
            <p:cNvPr id="30" name="Freeform 64">
              <a:extLst>
                <a:ext uri="{FF2B5EF4-FFF2-40B4-BE49-F238E27FC236}">
                  <a16:creationId xmlns:a16="http://schemas.microsoft.com/office/drawing/2014/main" id="{22DFB972-A542-3594-6819-9A31768F8BDF}"/>
                </a:ext>
              </a:extLst>
            </p:cNvPr>
            <p:cNvSpPr>
              <a:spLocks/>
            </p:cNvSpPr>
            <p:nvPr/>
          </p:nvSpPr>
          <p:spPr bwMode="auto">
            <a:xfrm>
              <a:off x="808037" y="6399212"/>
              <a:ext cx="1106488" cy="473075"/>
            </a:xfrm>
            <a:custGeom>
              <a:avLst/>
              <a:gdLst>
                <a:gd name="T0" fmla="*/ 1152 w 1452"/>
                <a:gd name="T1" fmla="*/ 14 h 621"/>
                <a:gd name="T2" fmla="*/ 308 w 1452"/>
                <a:gd name="T3" fmla="*/ 3 h 621"/>
                <a:gd name="T4" fmla="*/ 2 w 1452"/>
                <a:gd name="T5" fmla="*/ 301 h 621"/>
                <a:gd name="T6" fmla="*/ 300 w 1452"/>
                <a:gd name="T7" fmla="*/ 607 h 621"/>
                <a:gd name="T8" fmla="*/ 1144 w 1452"/>
                <a:gd name="T9" fmla="*/ 619 h 621"/>
                <a:gd name="T10" fmla="*/ 1450 w 1452"/>
                <a:gd name="T11" fmla="*/ 320 h 621"/>
                <a:gd name="T12" fmla="*/ 1152 w 1452"/>
                <a:gd name="T13" fmla="*/ 14 h 621"/>
              </a:gdLst>
              <a:ahLst/>
              <a:cxnLst>
                <a:cxn ang="0">
                  <a:pos x="T0" y="T1"/>
                </a:cxn>
                <a:cxn ang="0">
                  <a:pos x="T2" y="T3"/>
                </a:cxn>
                <a:cxn ang="0">
                  <a:pos x="T4" y="T5"/>
                </a:cxn>
                <a:cxn ang="0">
                  <a:pos x="T6" y="T7"/>
                </a:cxn>
                <a:cxn ang="0">
                  <a:pos x="T8" y="T9"/>
                </a:cxn>
                <a:cxn ang="0">
                  <a:pos x="T10" y="T11"/>
                </a:cxn>
                <a:cxn ang="0">
                  <a:pos x="T12" y="T13"/>
                </a:cxn>
              </a:cxnLst>
              <a:rect l="0" t="0" r="r" b="b"/>
              <a:pathLst>
                <a:path w="1452" h="621">
                  <a:moveTo>
                    <a:pt x="1152" y="14"/>
                  </a:moveTo>
                  <a:lnTo>
                    <a:pt x="308" y="3"/>
                  </a:lnTo>
                  <a:cubicBezTo>
                    <a:pt x="141" y="0"/>
                    <a:pt x="4" y="133"/>
                    <a:pt x="2" y="301"/>
                  </a:cubicBezTo>
                  <a:cubicBezTo>
                    <a:pt x="0" y="468"/>
                    <a:pt x="133" y="605"/>
                    <a:pt x="300" y="607"/>
                  </a:cubicBezTo>
                  <a:lnTo>
                    <a:pt x="1144" y="619"/>
                  </a:lnTo>
                  <a:cubicBezTo>
                    <a:pt x="1311" y="621"/>
                    <a:pt x="1448" y="488"/>
                    <a:pt x="1450" y="320"/>
                  </a:cubicBezTo>
                  <a:cubicBezTo>
                    <a:pt x="1452" y="153"/>
                    <a:pt x="1319" y="16"/>
                    <a:pt x="1152" y="14"/>
                  </a:cubicBezTo>
                  <a:close/>
                </a:path>
              </a:pathLst>
            </a:custGeom>
            <a:solidFill>
              <a:srgbClr val="FF0000"/>
            </a:solidFill>
            <a:ln w="158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65">
              <a:extLst>
                <a:ext uri="{FF2B5EF4-FFF2-40B4-BE49-F238E27FC236}">
                  <a16:creationId xmlns:a16="http://schemas.microsoft.com/office/drawing/2014/main" id="{4B412060-B77D-C6B0-915F-0F2BD34FC23D}"/>
                </a:ext>
              </a:extLst>
            </p:cNvPr>
            <p:cNvSpPr>
              <a:spLocks/>
            </p:cNvSpPr>
            <p:nvPr/>
          </p:nvSpPr>
          <p:spPr bwMode="auto">
            <a:xfrm>
              <a:off x="801687" y="6399212"/>
              <a:ext cx="573088" cy="466725"/>
            </a:xfrm>
            <a:custGeom>
              <a:avLst/>
              <a:gdLst>
                <a:gd name="T0" fmla="*/ 752 w 752"/>
                <a:gd name="T1" fmla="*/ 8 h 611"/>
                <a:gd name="T2" fmla="*/ 744 w 752"/>
                <a:gd name="T3" fmla="*/ 611 h 611"/>
                <a:gd name="T4" fmla="*/ 306 w 752"/>
                <a:gd name="T5" fmla="*/ 606 h 611"/>
                <a:gd name="T6" fmla="*/ 2 w 752"/>
                <a:gd name="T7" fmla="*/ 300 h 611"/>
                <a:gd name="T8" fmla="*/ 314 w 752"/>
                <a:gd name="T9" fmla="*/ 2 h 611"/>
                <a:gd name="T10" fmla="*/ 752 w 752"/>
                <a:gd name="T11" fmla="*/ 8 h 611"/>
              </a:gdLst>
              <a:ahLst/>
              <a:cxnLst>
                <a:cxn ang="0">
                  <a:pos x="T0" y="T1"/>
                </a:cxn>
                <a:cxn ang="0">
                  <a:pos x="T2" y="T3"/>
                </a:cxn>
                <a:cxn ang="0">
                  <a:pos x="T4" y="T5"/>
                </a:cxn>
                <a:cxn ang="0">
                  <a:pos x="T6" y="T7"/>
                </a:cxn>
                <a:cxn ang="0">
                  <a:pos x="T8" y="T9"/>
                </a:cxn>
                <a:cxn ang="0">
                  <a:pos x="T10" y="T11"/>
                </a:cxn>
              </a:cxnLst>
              <a:rect l="0" t="0" r="r" b="b"/>
              <a:pathLst>
                <a:path w="752" h="611">
                  <a:moveTo>
                    <a:pt x="752" y="8"/>
                  </a:moveTo>
                  <a:lnTo>
                    <a:pt x="744" y="611"/>
                  </a:lnTo>
                  <a:lnTo>
                    <a:pt x="306" y="606"/>
                  </a:lnTo>
                  <a:cubicBezTo>
                    <a:pt x="135" y="603"/>
                    <a:pt x="0" y="467"/>
                    <a:pt x="2" y="300"/>
                  </a:cubicBezTo>
                  <a:cubicBezTo>
                    <a:pt x="4" y="133"/>
                    <a:pt x="143" y="0"/>
                    <a:pt x="314" y="2"/>
                  </a:cubicBezTo>
                  <a:lnTo>
                    <a:pt x="752" y="8"/>
                  </a:lnTo>
                  <a:close/>
                </a:path>
              </a:pathLst>
            </a:custGeom>
            <a:solidFill>
              <a:srgbClr val="FFFFFF"/>
            </a:solidFill>
            <a:ln w="158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66">
              <a:extLst>
                <a:ext uri="{FF2B5EF4-FFF2-40B4-BE49-F238E27FC236}">
                  <a16:creationId xmlns:a16="http://schemas.microsoft.com/office/drawing/2014/main" id="{17B89D39-DB25-DD93-DCCD-B0586E172FD4}"/>
                </a:ext>
              </a:extLst>
            </p:cNvPr>
            <p:cNvSpPr>
              <a:spLocks/>
            </p:cNvSpPr>
            <p:nvPr/>
          </p:nvSpPr>
          <p:spPr bwMode="auto">
            <a:xfrm>
              <a:off x="1955800" y="5973762"/>
              <a:ext cx="995363" cy="941388"/>
            </a:xfrm>
            <a:custGeom>
              <a:avLst/>
              <a:gdLst>
                <a:gd name="T0" fmla="*/ 768 w 1306"/>
                <a:gd name="T1" fmla="*/ 111 h 1235"/>
                <a:gd name="T2" fmla="*/ 136 w 1306"/>
                <a:gd name="T3" fmla="*/ 671 h 1235"/>
                <a:gd name="T4" fmla="*/ 111 w 1306"/>
                <a:gd name="T5" fmla="*/ 1098 h 1235"/>
                <a:gd name="T6" fmla="*/ 538 w 1306"/>
                <a:gd name="T7" fmla="*/ 1123 h 1235"/>
                <a:gd name="T8" fmla="*/ 1169 w 1306"/>
                <a:gd name="T9" fmla="*/ 564 h 1235"/>
                <a:gd name="T10" fmla="*/ 1195 w 1306"/>
                <a:gd name="T11" fmla="*/ 137 h 1235"/>
                <a:gd name="T12" fmla="*/ 768 w 1306"/>
                <a:gd name="T13" fmla="*/ 111 h 1235"/>
              </a:gdLst>
              <a:ahLst/>
              <a:cxnLst>
                <a:cxn ang="0">
                  <a:pos x="T0" y="T1"/>
                </a:cxn>
                <a:cxn ang="0">
                  <a:pos x="T2" y="T3"/>
                </a:cxn>
                <a:cxn ang="0">
                  <a:pos x="T4" y="T5"/>
                </a:cxn>
                <a:cxn ang="0">
                  <a:pos x="T6" y="T7"/>
                </a:cxn>
                <a:cxn ang="0">
                  <a:pos x="T8" y="T9"/>
                </a:cxn>
                <a:cxn ang="0">
                  <a:pos x="T10" y="T11"/>
                </a:cxn>
                <a:cxn ang="0">
                  <a:pos x="T12" y="T13"/>
                </a:cxn>
              </a:cxnLst>
              <a:rect l="0" t="0" r="r" b="b"/>
              <a:pathLst>
                <a:path w="1306" h="1235">
                  <a:moveTo>
                    <a:pt x="768" y="111"/>
                  </a:moveTo>
                  <a:lnTo>
                    <a:pt x="136" y="671"/>
                  </a:lnTo>
                  <a:cubicBezTo>
                    <a:pt x="11" y="782"/>
                    <a:pt x="0" y="973"/>
                    <a:pt x="111" y="1098"/>
                  </a:cubicBezTo>
                  <a:cubicBezTo>
                    <a:pt x="222" y="1223"/>
                    <a:pt x="412" y="1235"/>
                    <a:pt x="538" y="1123"/>
                  </a:cubicBezTo>
                  <a:lnTo>
                    <a:pt x="1169" y="564"/>
                  </a:lnTo>
                  <a:cubicBezTo>
                    <a:pt x="1294" y="452"/>
                    <a:pt x="1306" y="262"/>
                    <a:pt x="1195" y="137"/>
                  </a:cubicBezTo>
                  <a:cubicBezTo>
                    <a:pt x="1083" y="12"/>
                    <a:pt x="893" y="0"/>
                    <a:pt x="768" y="111"/>
                  </a:cubicBezTo>
                  <a:close/>
                </a:path>
              </a:pathLst>
            </a:custGeom>
            <a:solidFill>
              <a:srgbClr val="FF0000"/>
            </a:solidFill>
            <a:ln w="158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67">
              <a:extLst>
                <a:ext uri="{FF2B5EF4-FFF2-40B4-BE49-F238E27FC236}">
                  <a16:creationId xmlns:a16="http://schemas.microsoft.com/office/drawing/2014/main" id="{1EE1A43D-492D-CABE-F923-A603C58D1169}"/>
                </a:ext>
              </a:extLst>
            </p:cNvPr>
            <p:cNvSpPr>
              <a:spLocks/>
            </p:cNvSpPr>
            <p:nvPr/>
          </p:nvSpPr>
          <p:spPr bwMode="auto">
            <a:xfrm>
              <a:off x="1951038" y="6264275"/>
              <a:ext cx="661988" cy="652463"/>
            </a:xfrm>
            <a:custGeom>
              <a:avLst/>
              <a:gdLst>
                <a:gd name="T0" fmla="*/ 469 w 869"/>
                <a:gd name="T1" fmla="*/ 0 h 856"/>
                <a:gd name="T2" fmla="*/ 869 w 869"/>
                <a:gd name="T3" fmla="*/ 452 h 856"/>
                <a:gd name="T4" fmla="*/ 541 w 869"/>
                <a:gd name="T5" fmla="*/ 743 h 856"/>
                <a:gd name="T6" fmla="*/ 111 w 869"/>
                <a:gd name="T7" fmla="*/ 721 h 856"/>
                <a:gd name="T8" fmla="*/ 141 w 869"/>
                <a:gd name="T9" fmla="*/ 291 h 856"/>
                <a:gd name="T10" fmla="*/ 469 w 869"/>
                <a:gd name="T11" fmla="*/ 0 h 856"/>
              </a:gdLst>
              <a:ahLst/>
              <a:cxnLst>
                <a:cxn ang="0">
                  <a:pos x="T0" y="T1"/>
                </a:cxn>
                <a:cxn ang="0">
                  <a:pos x="T2" y="T3"/>
                </a:cxn>
                <a:cxn ang="0">
                  <a:pos x="T4" y="T5"/>
                </a:cxn>
                <a:cxn ang="0">
                  <a:pos x="T6" y="T7"/>
                </a:cxn>
                <a:cxn ang="0">
                  <a:pos x="T8" y="T9"/>
                </a:cxn>
                <a:cxn ang="0">
                  <a:pos x="T10" y="T11"/>
                </a:cxn>
              </a:cxnLst>
              <a:rect l="0" t="0" r="r" b="b"/>
              <a:pathLst>
                <a:path w="869" h="856">
                  <a:moveTo>
                    <a:pt x="469" y="0"/>
                  </a:moveTo>
                  <a:lnTo>
                    <a:pt x="869" y="452"/>
                  </a:lnTo>
                  <a:lnTo>
                    <a:pt x="541" y="743"/>
                  </a:lnTo>
                  <a:cubicBezTo>
                    <a:pt x="414" y="856"/>
                    <a:pt x="222" y="846"/>
                    <a:pt x="111" y="721"/>
                  </a:cubicBezTo>
                  <a:cubicBezTo>
                    <a:pt x="0" y="596"/>
                    <a:pt x="14" y="404"/>
                    <a:pt x="141" y="291"/>
                  </a:cubicBezTo>
                  <a:lnTo>
                    <a:pt x="469" y="0"/>
                  </a:lnTo>
                  <a:close/>
                </a:path>
              </a:pathLst>
            </a:custGeom>
            <a:solidFill>
              <a:srgbClr val="FFFFFF"/>
            </a:solidFill>
            <a:ln w="158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35" name="Group 34">
            <a:extLst>
              <a:ext uri="{FF2B5EF4-FFF2-40B4-BE49-F238E27FC236}">
                <a16:creationId xmlns:a16="http://schemas.microsoft.com/office/drawing/2014/main" id="{1E11E373-AA3B-865F-23B1-CCDB585E3D3A}"/>
              </a:ext>
            </a:extLst>
          </p:cNvPr>
          <p:cNvGrpSpPr>
            <a:grpSpLocks noChangeAspect="1"/>
          </p:cNvGrpSpPr>
          <p:nvPr/>
        </p:nvGrpSpPr>
        <p:grpSpPr>
          <a:xfrm>
            <a:off x="11549763" y="2208239"/>
            <a:ext cx="377366" cy="1108089"/>
            <a:chOff x="-3589338" y="187326"/>
            <a:chExt cx="673100" cy="1976436"/>
          </a:xfrm>
          <a:solidFill>
            <a:srgbClr val="59595B"/>
          </a:solidFill>
        </p:grpSpPr>
        <p:sp>
          <p:nvSpPr>
            <p:cNvPr id="37" name="Freeform 6">
              <a:extLst>
                <a:ext uri="{FF2B5EF4-FFF2-40B4-BE49-F238E27FC236}">
                  <a16:creationId xmlns:a16="http://schemas.microsoft.com/office/drawing/2014/main" id="{45656945-39D2-47D6-42A8-EFEBDAFA25D2}"/>
                </a:ext>
              </a:extLst>
            </p:cNvPr>
            <p:cNvSpPr>
              <a:spLocks/>
            </p:cNvSpPr>
            <p:nvPr/>
          </p:nvSpPr>
          <p:spPr bwMode="auto">
            <a:xfrm>
              <a:off x="-3449638" y="919162"/>
              <a:ext cx="395288" cy="1120775"/>
            </a:xfrm>
            <a:custGeom>
              <a:avLst/>
              <a:gdLst>
                <a:gd name="T0" fmla="*/ 229 w 519"/>
                <a:gd name="T1" fmla="*/ 1469 h 1471"/>
                <a:gd name="T2" fmla="*/ 216 w 519"/>
                <a:gd name="T3" fmla="*/ 1466 h 1471"/>
                <a:gd name="T4" fmla="*/ 190 w 519"/>
                <a:gd name="T5" fmla="*/ 1461 h 1471"/>
                <a:gd name="T6" fmla="*/ 173 w 519"/>
                <a:gd name="T7" fmla="*/ 1457 h 1471"/>
                <a:gd name="T8" fmla="*/ 167 w 519"/>
                <a:gd name="T9" fmla="*/ 1454 h 1471"/>
                <a:gd name="T10" fmla="*/ 163 w 519"/>
                <a:gd name="T11" fmla="*/ 1452 h 1471"/>
                <a:gd name="T12" fmla="*/ 142 w 519"/>
                <a:gd name="T13" fmla="*/ 1444 h 1471"/>
                <a:gd name="T14" fmla="*/ 8 w 519"/>
                <a:gd name="T15" fmla="*/ 1281 h 1471"/>
                <a:gd name="T16" fmla="*/ 4 w 519"/>
                <a:gd name="T17" fmla="*/ 1264 h 1471"/>
                <a:gd name="T18" fmla="*/ 4 w 519"/>
                <a:gd name="T19" fmla="*/ 1159 h 1471"/>
                <a:gd name="T20" fmla="*/ 28 w 519"/>
                <a:gd name="T21" fmla="*/ 1091 h 1471"/>
                <a:gd name="T22" fmla="*/ 106 w 519"/>
                <a:gd name="T23" fmla="*/ 1003 h 1471"/>
                <a:gd name="T24" fmla="*/ 165 w 519"/>
                <a:gd name="T25" fmla="*/ 972 h 1471"/>
                <a:gd name="T26" fmla="*/ 172 w 519"/>
                <a:gd name="T27" fmla="*/ 969 h 1471"/>
                <a:gd name="T28" fmla="*/ 172 w 519"/>
                <a:gd name="T29" fmla="*/ 521 h 1471"/>
                <a:gd name="T30" fmla="*/ 176 w 519"/>
                <a:gd name="T31" fmla="*/ 61 h 1471"/>
                <a:gd name="T32" fmla="*/ 238 w 519"/>
                <a:gd name="T33" fmla="*/ 4 h 1471"/>
                <a:gd name="T34" fmla="*/ 275 w 519"/>
                <a:gd name="T35" fmla="*/ 3 h 1471"/>
                <a:gd name="T36" fmla="*/ 341 w 519"/>
                <a:gd name="T37" fmla="*/ 61 h 1471"/>
                <a:gd name="T38" fmla="*/ 344 w 519"/>
                <a:gd name="T39" fmla="*/ 521 h 1471"/>
                <a:gd name="T40" fmla="*/ 344 w 519"/>
                <a:gd name="T41" fmla="*/ 970 h 1471"/>
                <a:gd name="T42" fmla="*/ 354 w 519"/>
                <a:gd name="T43" fmla="*/ 973 h 1471"/>
                <a:gd name="T44" fmla="*/ 397 w 519"/>
                <a:gd name="T45" fmla="*/ 994 h 1471"/>
                <a:gd name="T46" fmla="*/ 473 w 519"/>
                <a:gd name="T47" fmla="*/ 1065 h 1471"/>
                <a:gd name="T48" fmla="*/ 492 w 519"/>
                <a:gd name="T49" fmla="*/ 1098 h 1471"/>
                <a:gd name="T50" fmla="*/ 507 w 519"/>
                <a:gd name="T51" fmla="*/ 1137 h 1471"/>
                <a:gd name="T52" fmla="*/ 512 w 519"/>
                <a:gd name="T53" fmla="*/ 1155 h 1471"/>
                <a:gd name="T54" fmla="*/ 517 w 519"/>
                <a:gd name="T55" fmla="*/ 1237 h 1471"/>
                <a:gd name="T56" fmla="*/ 512 w 519"/>
                <a:gd name="T57" fmla="*/ 1270 h 1471"/>
                <a:gd name="T58" fmla="*/ 507 w 519"/>
                <a:gd name="T59" fmla="*/ 1287 h 1471"/>
                <a:gd name="T60" fmla="*/ 446 w 519"/>
                <a:gd name="T61" fmla="*/ 1393 h 1471"/>
                <a:gd name="T62" fmla="*/ 393 w 519"/>
                <a:gd name="T63" fmla="*/ 1435 h 1471"/>
                <a:gd name="T64" fmla="*/ 325 w 519"/>
                <a:gd name="T65" fmla="*/ 1462 h 1471"/>
                <a:gd name="T66" fmla="*/ 304 w 519"/>
                <a:gd name="T67" fmla="*/ 1467 h 1471"/>
                <a:gd name="T68" fmla="*/ 229 w 519"/>
                <a:gd name="T69" fmla="*/ 1469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9" h="1471">
                  <a:moveTo>
                    <a:pt x="229" y="1469"/>
                  </a:moveTo>
                  <a:cubicBezTo>
                    <a:pt x="229" y="1469"/>
                    <a:pt x="222" y="1467"/>
                    <a:pt x="216" y="1466"/>
                  </a:cubicBezTo>
                  <a:cubicBezTo>
                    <a:pt x="209" y="1465"/>
                    <a:pt x="197" y="1463"/>
                    <a:pt x="190" y="1461"/>
                  </a:cubicBezTo>
                  <a:cubicBezTo>
                    <a:pt x="183" y="1460"/>
                    <a:pt x="175" y="1458"/>
                    <a:pt x="173" y="1457"/>
                  </a:cubicBezTo>
                  <a:cubicBezTo>
                    <a:pt x="170" y="1456"/>
                    <a:pt x="168" y="1455"/>
                    <a:pt x="167" y="1454"/>
                  </a:cubicBezTo>
                  <a:cubicBezTo>
                    <a:pt x="167" y="1453"/>
                    <a:pt x="165" y="1452"/>
                    <a:pt x="163" y="1452"/>
                  </a:cubicBezTo>
                  <a:cubicBezTo>
                    <a:pt x="161" y="1452"/>
                    <a:pt x="152" y="1449"/>
                    <a:pt x="142" y="1444"/>
                  </a:cubicBezTo>
                  <a:cubicBezTo>
                    <a:pt x="77" y="1413"/>
                    <a:pt x="27" y="1351"/>
                    <a:pt x="8" y="1281"/>
                  </a:cubicBezTo>
                  <a:cubicBezTo>
                    <a:pt x="7" y="1277"/>
                    <a:pt x="5" y="1269"/>
                    <a:pt x="4" y="1264"/>
                  </a:cubicBezTo>
                  <a:cubicBezTo>
                    <a:pt x="0" y="1250"/>
                    <a:pt x="0" y="1172"/>
                    <a:pt x="4" y="1159"/>
                  </a:cubicBezTo>
                  <a:cubicBezTo>
                    <a:pt x="13" y="1123"/>
                    <a:pt x="17" y="1112"/>
                    <a:pt x="28" y="1091"/>
                  </a:cubicBezTo>
                  <a:cubicBezTo>
                    <a:pt x="47" y="1055"/>
                    <a:pt x="71" y="1028"/>
                    <a:pt x="106" y="1003"/>
                  </a:cubicBezTo>
                  <a:cubicBezTo>
                    <a:pt x="122" y="991"/>
                    <a:pt x="151" y="976"/>
                    <a:pt x="165" y="972"/>
                  </a:cubicBezTo>
                  <a:lnTo>
                    <a:pt x="172" y="969"/>
                  </a:lnTo>
                  <a:lnTo>
                    <a:pt x="172" y="521"/>
                  </a:lnTo>
                  <a:cubicBezTo>
                    <a:pt x="172" y="80"/>
                    <a:pt x="172" y="73"/>
                    <a:pt x="176" y="61"/>
                  </a:cubicBezTo>
                  <a:cubicBezTo>
                    <a:pt x="186" y="32"/>
                    <a:pt x="208" y="12"/>
                    <a:pt x="238" y="4"/>
                  </a:cubicBezTo>
                  <a:cubicBezTo>
                    <a:pt x="252" y="0"/>
                    <a:pt x="261" y="0"/>
                    <a:pt x="275" y="3"/>
                  </a:cubicBezTo>
                  <a:cubicBezTo>
                    <a:pt x="310" y="10"/>
                    <a:pt x="332" y="29"/>
                    <a:pt x="341" y="61"/>
                  </a:cubicBezTo>
                  <a:cubicBezTo>
                    <a:pt x="344" y="71"/>
                    <a:pt x="344" y="117"/>
                    <a:pt x="344" y="521"/>
                  </a:cubicBezTo>
                  <a:lnTo>
                    <a:pt x="344" y="970"/>
                  </a:lnTo>
                  <a:lnTo>
                    <a:pt x="354" y="973"/>
                  </a:lnTo>
                  <a:cubicBezTo>
                    <a:pt x="364" y="976"/>
                    <a:pt x="380" y="984"/>
                    <a:pt x="397" y="994"/>
                  </a:cubicBezTo>
                  <a:cubicBezTo>
                    <a:pt x="421" y="1008"/>
                    <a:pt x="455" y="1039"/>
                    <a:pt x="473" y="1065"/>
                  </a:cubicBezTo>
                  <a:cubicBezTo>
                    <a:pt x="478" y="1072"/>
                    <a:pt x="486" y="1087"/>
                    <a:pt x="492" y="1098"/>
                  </a:cubicBezTo>
                  <a:cubicBezTo>
                    <a:pt x="503" y="1122"/>
                    <a:pt x="503" y="1122"/>
                    <a:pt x="507" y="1137"/>
                  </a:cubicBezTo>
                  <a:cubicBezTo>
                    <a:pt x="509" y="1144"/>
                    <a:pt x="511" y="1152"/>
                    <a:pt x="512" y="1155"/>
                  </a:cubicBezTo>
                  <a:cubicBezTo>
                    <a:pt x="517" y="1169"/>
                    <a:pt x="519" y="1211"/>
                    <a:pt x="517" y="1237"/>
                  </a:cubicBezTo>
                  <a:cubicBezTo>
                    <a:pt x="515" y="1252"/>
                    <a:pt x="513" y="1266"/>
                    <a:pt x="512" y="1270"/>
                  </a:cubicBezTo>
                  <a:cubicBezTo>
                    <a:pt x="511" y="1273"/>
                    <a:pt x="509" y="1281"/>
                    <a:pt x="507" y="1287"/>
                  </a:cubicBezTo>
                  <a:cubicBezTo>
                    <a:pt x="497" y="1327"/>
                    <a:pt x="477" y="1361"/>
                    <a:pt x="446" y="1393"/>
                  </a:cubicBezTo>
                  <a:cubicBezTo>
                    <a:pt x="426" y="1413"/>
                    <a:pt x="413" y="1423"/>
                    <a:pt x="393" y="1435"/>
                  </a:cubicBezTo>
                  <a:cubicBezTo>
                    <a:pt x="370" y="1448"/>
                    <a:pt x="343" y="1459"/>
                    <a:pt x="325" y="1462"/>
                  </a:cubicBezTo>
                  <a:cubicBezTo>
                    <a:pt x="319" y="1464"/>
                    <a:pt x="309" y="1465"/>
                    <a:pt x="304" y="1467"/>
                  </a:cubicBezTo>
                  <a:cubicBezTo>
                    <a:pt x="292" y="1469"/>
                    <a:pt x="231" y="1471"/>
                    <a:pt x="229" y="1469"/>
                  </a:cubicBezTo>
                  <a:close/>
                </a:path>
              </a:pathLst>
            </a:custGeom>
            <a:solidFill>
              <a:srgbClr val="E3031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Arial" panose="020B0604020202020204" pitchFamily="34" charset="0"/>
              </a:endParaRPr>
            </a:p>
          </p:txBody>
        </p:sp>
        <p:sp>
          <p:nvSpPr>
            <p:cNvPr id="38" name="Freeform 7">
              <a:extLst>
                <a:ext uri="{FF2B5EF4-FFF2-40B4-BE49-F238E27FC236}">
                  <a16:creationId xmlns:a16="http://schemas.microsoft.com/office/drawing/2014/main" id="{6AC11ECE-8888-BA50-81CF-F19280289229}"/>
                </a:ext>
              </a:extLst>
            </p:cNvPr>
            <p:cNvSpPr>
              <a:spLocks noEditPoints="1"/>
            </p:cNvSpPr>
            <p:nvPr/>
          </p:nvSpPr>
          <p:spPr bwMode="auto">
            <a:xfrm>
              <a:off x="-3589338" y="187326"/>
              <a:ext cx="673100" cy="1976436"/>
            </a:xfrm>
            <a:custGeom>
              <a:avLst/>
              <a:gdLst>
                <a:gd name="T0" fmla="*/ 382 w 882"/>
                <a:gd name="T1" fmla="*/ 2589 h 2595"/>
                <a:gd name="T2" fmla="*/ 75 w 882"/>
                <a:gd name="T3" fmla="*/ 2402 h 2595"/>
                <a:gd name="T4" fmla="*/ 4 w 882"/>
                <a:gd name="T5" fmla="*/ 2194 h 2595"/>
                <a:gd name="T6" fmla="*/ 38 w 882"/>
                <a:gd name="T7" fmla="*/ 1995 h 2595"/>
                <a:gd name="T8" fmla="*/ 176 w 882"/>
                <a:gd name="T9" fmla="*/ 1817 h 2595"/>
                <a:gd name="T10" fmla="*/ 188 w 882"/>
                <a:gd name="T11" fmla="*/ 184 h 2595"/>
                <a:gd name="T12" fmla="*/ 401 w 882"/>
                <a:gd name="T13" fmla="*/ 6 h 2595"/>
                <a:gd name="T14" fmla="*/ 454 w 882"/>
                <a:gd name="T15" fmla="*/ 3 h 2595"/>
                <a:gd name="T16" fmla="*/ 586 w 882"/>
                <a:gd name="T17" fmla="*/ 50 h 2595"/>
                <a:gd name="T18" fmla="*/ 692 w 882"/>
                <a:gd name="T19" fmla="*/ 354 h 2595"/>
                <a:gd name="T20" fmla="*/ 771 w 882"/>
                <a:gd name="T21" fmla="*/ 483 h 2595"/>
                <a:gd name="T22" fmla="*/ 880 w 882"/>
                <a:gd name="T23" fmla="*/ 523 h 2595"/>
                <a:gd name="T24" fmla="*/ 767 w 882"/>
                <a:gd name="T25" fmla="*/ 564 h 2595"/>
                <a:gd name="T26" fmla="*/ 693 w 882"/>
                <a:gd name="T27" fmla="*/ 650 h 2595"/>
                <a:gd name="T28" fmla="*/ 773 w 882"/>
                <a:gd name="T29" fmla="*/ 736 h 2595"/>
                <a:gd name="T30" fmla="*/ 880 w 882"/>
                <a:gd name="T31" fmla="*/ 776 h 2595"/>
                <a:gd name="T32" fmla="*/ 764 w 882"/>
                <a:gd name="T33" fmla="*/ 817 h 2595"/>
                <a:gd name="T34" fmla="*/ 692 w 882"/>
                <a:gd name="T35" fmla="*/ 907 h 2595"/>
                <a:gd name="T36" fmla="*/ 764 w 882"/>
                <a:gd name="T37" fmla="*/ 997 h 2595"/>
                <a:gd name="T38" fmla="*/ 876 w 882"/>
                <a:gd name="T39" fmla="*/ 1024 h 2595"/>
                <a:gd name="T40" fmla="*/ 876 w 882"/>
                <a:gd name="T41" fmla="*/ 1052 h 2595"/>
                <a:gd name="T42" fmla="*/ 772 w 882"/>
                <a:gd name="T43" fmla="*/ 1078 h 2595"/>
                <a:gd name="T44" fmla="*/ 693 w 882"/>
                <a:gd name="T45" fmla="*/ 1168 h 2595"/>
                <a:gd name="T46" fmla="*/ 764 w 882"/>
                <a:gd name="T47" fmla="*/ 1256 h 2595"/>
                <a:gd name="T48" fmla="*/ 880 w 882"/>
                <a:gd name="T49" fmla="*/ 1298 h 2595"/>
                <a:gd name="T50" fmla="*/ 764 w 882"/>
                <a:gd name="T51" fmla="*/ 1339 h 2595"/>
                <a:gd name="T52" fmla="*/ 692 w 882"/>
                <a:gd name="T53" fmla="*/ 1429 h 2595"/>
                <a:gd name="T54" fmla="*/ 766 w 882"/>
                <a:gd name="T55" fmla="*/ 1519 h 2595"/>
                <a:gd name="T56" fmla="*/ 876 w 882"/>
                <a:gd name="T57" fmla="*/ 1546 h 2595"/>
                <a:gd name="T58" fmla="*/ 876 w 882"/>
                <a:gd name="T59" fmla="*/ 1574 h 2595"/>
                <a:gd name="T60" fmla="*/ 772 w 882"/>
                <a:gd name="T61" fmla="*/ 1601 h 2595"/>
                <a:gd name="T62" fmla="*/ 693 w 882"/>
                <a:gd name="T63" fmla="*/ 1709 h 2595"/>
                <a:gd name="T64" fmla="*/ 711 w 882"/>
                <a:gd name="T65" fmla="*/ 1833 h 2595"/>
                <a:gd name="T66" fmla="*/ 863 w 882"/>
                <a:gd name="T67" fmla="*/ 2131 h 2595"/>
                <a:gd name="T68" fmla="*/ 538 w 882"/>
                <a:gd name="T69" fmla="*/ 2580 h 2595"/>
                <a:gd name="T70" fmla="*/ 462 w 882"/>
                <a:gd name="T71" fmla="*/ 2594 h 2595"/>
                <a:gd name="T72" fmla="*/ 406 w 882"/>
                <a:gd name="T73" fmla="*/ 2594 h 2595"/>
                <a:gd name="T74" fmla="*/ 518 w 882"/>
                <a:gd name="T75" fmla="*/ 2499 h 2595"/>
                <a:gd name="T76" fmla="*/ 635 w 882"/>
                <a:gd name="T77" fmla="*/ 2444 h 2595"/>
                <a:gd name="T78" fmla="*/ 762 w 882"/>
                <a:gd name="T79" fmla="*/ 2276 h 2595"/>
                <a:gd name="T80" fmla="*/ 762 w 882"/>
                <a:gd name="T81" fmla="*/ 2049 h 2595"/>
                <a:gd name="T82" fmla="*/ 608 w 882"/>
                <a:gd name="T83" fmla="*/ 1859 h 2595"/>
                <a:gd name="T84" fmla="*/ 604 w 882"/>
                <a:gd name="T85" fmla="*/ 223 h 2595"/>
                <a:gd name="T86" fmla="*/ 558 w 882"/>
                <a:gd name="T87" fmla="*/ 140 h 2595"/>
                <a:gd name="T88" fmla="*/ 313 w 882"/>
                <a:gd name="T89" fmla="*/ 138 h 2595"/>
                <a:gd name="T90" fmla="*/ 260 w 882"/>
                <a:gd name="T91" fmla="*/ 1047 h 2595"/>
                <a:gd name="T92" fmla="*/ 243 w 882"/>
                <a:gd name="T93" fmla="*/ 1871 h 2595"/>
                <a:gd name="T94" fmla="*/ 98 w 882"/>
                <a:gd name="T95" fmla="*/ 2076 h 2595"/>
                <a:gd name="T96" fmla="*/ 87 w 882"/>
                <a:gd name="T97" fmla="*/ 2162 h 2595"/>
                <a:gd name="T98" fmla="*/ 411 w 882"/>
                <a:gd name="T99" fmla="*/ 2508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2" h="2595">
                  <a:moveTo>
                    <a:pt x="406" y="2594"/>
                  </a:moveTo>
                  <a:cubicBezTo>
                    <a:pt x="405" y="2593"/>
                    <a:pt x="394" y="2591"/>
                    <a:pt x="382" y="2589"/>
                  </a:cubicBezTo>
                  <a:cubicBezTo>
                    <a:pt x="359" y="2587"/>
                    <a:pt x="356" y="2587"/>
                    <a:pt x="330" y="2580"/>
                  </a:cubicBezTo>
                  <a:cubicBezTo>
                    <a:pt x="226" y="2556"/>
                    <a:pt x="133" y="2491"/>
                    <a:pt x="75" y="2402"/>
                  </a:cubicBezTo>
                  <a:cubicBezTo>
                    <a:pt x="46" y="2358"/>
                    <a:pt x="25" y="2309"/>
                    <a:pt x="14" y="2259"/>
                  </a:cubicBezTo>
                  <a:cubicBezTo>
                    <a:pt x="11" y="2243"/>
                    <a:pt x="10" y="2235"/>
                    <a:pt x="4" y="2194"/>
                  </a:cubicBezTo>
                  <a:cubicBezTo>
                    <a:pt x="0" y="2165"/>
                    <a:pt x="5" y="2112"/>
                    <a:pt x="15" y="2066"/>
                  </a:cubicBezTo>
                  <a:cubicBezTo>
                    <a:pt x="19" y="2048"/>
                    <a:pt x="29" y="2016"/>
                    <a:pt x="38" y="1995"/>
                  </a:cubicBezTo>
                  <a:cubicBezTo>
                    <a:pt x="64" y="1932"/>
                    <a:pt x="114" y="1866"/>
                    <a:pt x="165" y="1826"/>
                  </a:cubicBezTo>
                  <a:lnTo>
                    <a:pt x="176" y="1817"/>
                  </a:lnTo>
                  <a:lnTo>
                    <a:pt x="176" y="1029"/>
                  </a:lnTo>
                  <a:cubicBezTo>
                    <a:pt x="176" y="160"/>
                    <a:pt x="175" y="224"/>
                    <a:pt x="188" y="184"/>
                  </a:cubicBezTo>
                  <a:cubicBezTo>
                    <a:pt x="202" y="143"/>
                    <a:pt x="222" y="110"/>
                    <a:pt x="251" y="80"/>
                  </a:cubicBezTo>
                  <a:cubicBezTo>
                    <a:pt x="291" y="39"/>
                    <a:pt x="347" y="11"/>
                    <a:pt x="401" y="6"/>
                  </a:cubicBezTo>
                  <a:cubicBezTo>
                    <a:pt x="408" y="5"/>
                    <a:pt x="414" y="3"/>
                    <a:pt x="415" y="2"/>
                  </a:cubicBezTo>
                  <a:cubicBezTo>
                    <a:pt x="416" y="0"/>
                    <a:pt x="451" y="0"/>
                    <a:pt x="454" y="3"/>
                  </a:cubicBezTo>
                  <a:cubicBezTo>
                    <a:pt x="455" y="3"/>
                    <a:pt x="465" y="5"/>
                    <a:pt x="476" y="7"/>
                  </a:cubicBezTo>
                  <a:cubicBezTo>
                    <a:pt x="510" y="11"/>
                    <a:pt x="556" y="29"/>
                    <a:pt x="586" y="50"/>
                  </a:cubicBezTo>
                  <a:cubicBezTo>
                    <a:pt x="626" y="78"/>
                    <a:pt x="663" y="127"/>
                    <a:pt x="678" y="174"/>
                  </a:cubicBezTo>
                  <a:cubicBezTo>
                    <a:pt x="691" y="214"/>
                    <a:pt x="691" y="213"/>
                    <a:pt x="692" y="354"/>
                  </a:cubicBezTo>
                  <a:lnTo>
                    <a:pt x="693" y="482"/>
                  </a:lnTo>
                  <a:lnTo>
                    <a:pt x="771" y="483"/>
                  </a:lnTo>
                  <a:cubicBezTo>
                    <a:pt x="814" y="484"/>
                    <a:pt x="851" y="485"/>
                    <a:pt x="853" y="486"/>
                  </a:cubicBezTo>
                  <a:cubicBezTo>
                    <a:pt x="867" y="492"/>
                    <a:pt x="880" y="510"/>
                    <a:pt x="880" y="523"/>
                  </a:cubicBezTo>
                  <a:cubicBezTo>
                    <a:pt x="880" y="531"/>
                    <a:pt x="871" y="550"/>
                    <a:pt x="864" y="555"/>
                  </a:cubicBezTo>
                  <a:cubicBezTo>
                    <a:pt x="851" y="564"/>
                    <a:pt x="847" y="564"/>
                    <a:pt x="767" y="564"/>
                  </a:cubicBezTo>
                  <a:lnTo>
                    <a:pt x="692" y="564"/>
                  </a:lnTo>
                  <a:lnTo>
                    <a:pt x="693" y="650"/>
                  </a:lnTo>
                  <a:lnTo>
                    <a:pt x="693" y="735"/>
                  </a:lnTo>
                  <a:lnTo>
                    <a:pt x="773" y="736"/>
                  </a:lnTo>
                  <a:cubicBezTo>
                    <a:pt x="853" y="737"/>
                    <a:pt x="854" y="737"/>
                    <a:pt x="860" y="742"/>
                  </a:cubicBezTo>
                  <a:cubicBezTo>
                    <a:pt x="872" y="750"/>
                    <a:pt x="880" y="765"/>
                    <a:pt x="880" y="776"/>
                  </a:cubicBezTo>
                  <a:cubicBezTo>
                    <a:pt x="880" y="785"/>
                    <a:pt x="873" y="799"/>
                    <a:pt x="864" y="806"/>
                  </a:cubicBezTo>
                  <a:cubicBezTo>
                    <a:pt x="852" y="817"/>
                    <a:pt x="845" y="817"/>
                    <a:pt x="764" y="817"/>
                  </a:cubicBezTo>
                  <a:lnTo>
                    <a:pt x="692" y="817"/>
                  </a:lnTo>
                  <a:lnTo>
                    <a:pt x="692" y="907"/>
                  </a:lnTo>
                  <a:lnTo>
                    <a:pt x="692" y="997"/>
                  </a:lnTo>
                  <a:lnTo>
                    <a:pt x="764" y="997"/>
                  </a:lnTo>
                  <a:cubicBezTo>
                    <a:pt x="813" y="997"/>
                    <a:pt x="840" y="998"/>
                    <a:pt x="846" y="1000"/>
                  </a:cubicBezTo>
                  <a:cubicBezTo>
                    <a:pt x="859" y="1003"/>
                    <a:pt x="870" y="1012"/>
                    <a:pt x="876" y="1024"/>
                  </a:cubicBezTo>
                  <a:cubicBezTo>
                    <a:pt x="880" y="1033"/>
                    <a:pt x="882" y="1046"/>
                    <a:pt x="878" y="1048"/>
                  </a:cubicBezTo>
                  <a:cubicBezTo>
                    <a:pt x="877" y="1048"/>
                    <a:pt x="876" y="1051"/>
                    <a:pt x="876" y="1052"/>
                  </a:cubicBezTo>
                  <a:cubicBezTo>
                    <a:pt x="876" y="1057"/>
                    <a:pt x="865" y="1070"/>
                    <a:pt x="858" y="1074"/>
                  </a:cubicBezTo>
                  <a:cubicBezTo>
                    <a:pt x="852" y="1077"/>
                    <a:pt x="842" y="1078"/>
                    <a:pt x="772" y="1078"/>
                  </a:cubicBezTo>
                  <a:lnTo>
                    <a:pt x="693" y="1079"/>
                  </a:lnTo>
                  <a:lnTo>
                    <a:pt x="693" y="1168"/>
                  </a:lnTo>
                  <a:lnTo>
                    <a:pt x="692" y="1256"/>
                  </a:lnTo>
                  <a:lnTo>
                    <a:pt x="764" y="1256"/>
                  </a:lnTo>
                  <a:cubicBezTo>
                    <a:pt x="845" y="1256"/>
                    <a:pt x="852" y="1257"/>
                    <a:pt x="864" y="1268"/>
                  </a:cubicBezTo>
                  <a:cubicBezTo>
                    <a:pt x="873" y="1275"/>
                    <a:pt x="880" y="1289"/>
                    <a:pt x="880" y="1298"/>
                  </a:cubicBezTo>
                  <a:cubicBezTo>
                    <a:pt x="880" y="1307"/>
                    <a:pt x="873" y="1321"/>
                    <a:pt x="864" y="1328"/>
                  </a:cubicBezTo>
                  <a:cubicBezTo>
                    <a:pt x="852" y="1339"/>
                    <a:pt x="845" y="1339"/>
                    <a:pt x="764" y="1339"/>
                  </a:cubicBezTo>
                  <a:lnTo>
                    <a:pt x="692" y="1339"/>
                  </a:lnTo>
                  <a:lnTo>
                    <a:pt x="692" y="1429"/>
                  </a:lnTo>
                  <a:lnTo>
                    <a:pt x="692" y="1519"/>
                  </a:lnTo>
                  <a:lnTo>
                    <a:pt x="766" y="1519"/>
                  </a:lnTo>
                  <a:cubicBezTo>
                    <a:pt x="813" y="1519"/>
                    <a:pt x="842" y="1520"/>
                    <a:pt x="848" y="1522"/>
                  </a:cubicBezTo>
                  <a:cubicBezTo>
                    <a:pt x="859" y="1524"/>
                    <a:pt x="871" y="1535"/>
                    <a:pt x="876" y="1546"/>
                  </a:cubicBezTo>
                  <a:cubicBezTo>
                    <a:pt x="880" y="1555"/>
                    <a:pt x="882" y="1568"/>
                    <a:pt x="878" y="1570"/>
                  </a:cubicBezTo>
                  <a:cubicBezTo>
                    <a:pt x="877" y="1571"/>
                    <a:pt x="876" y="1573"/>
                    <a:pt x="876" y="1574"/>
                  </a:cubicBezTo>
                  <a:cubicBezTo>
                    <a:pt x="876" y="1579"/>
                    <a:pt x="865" y="1592"/>
                    <a:pt x="858" y="1596"/>
                  </a:cubicBezTo>
                  <a:cubicBezTo>
                    <a:pt x="852" y="1599"/>
                    <a:pt x="842" y="1600"/>
                    <a:pt x="772" y="1601"/>
                  </a:cubicBezTo>
                  <a:lnTo>
                    <a:pt x="693" y="1602"/>
                  </a:lnTo>
                  <a:lnTo>
                    <a:pt x="693" y="1709"/>
                  </a:lnTo>
                  <a:lnTo>
                    <a:pt x="692" y="1817"/>
                  </a:lnTo>
                  <a:lnTo>
                    <a:pt x="711" y="1833"/>
                  </a:lnTo>
                  <a:cubicBezTo>
                    <a:pt x="773" y="1884"/>
                    <a:pt x="822" y="1958"/>
                    <a:pt x="846" y="2039"/>
                  </a:cubicBezTo>
                  <a:cubicBezTo>
                    <a:pt x="856" y="2072"/>
                    <a:pt x="859" y="2088"/>
                    <a:pt x="863" y="2131"/>
                  </a:cubicBezTo>
                  <a:cubicBezTo>
                    <a:pt x="870" y="2210"/>
                    <a:pt x="853" y="2294"/>
                    <a:pt x="816" y="2365"/>
                  </a:cubicBezTo>
                  <a:cubicBezTo>
                    <a:pt x="759" y="2474"/>
                    <a:pt x="657" y="2553"/>
                    <a:pt x="538" y="2580"/>
                  </a:cubicBezTo>
                  <a:cubicBezTo>
                    <a:pt x="512" y="2587"/>
                    <a:pt x="509" y="2587"/>
                    <a:pt x="487" y="2589"/>
                  </a:cubicBezTo>
                  <a:cubicBezTo>
                    <a:pt x="474" y="2591"/>
                    <a:pt x="463" y="2593"/>
                    <a:pt x="462" y="2594"/>
                  </a:cubicBezTo>
                  <a:cubicBezTo>
                    <a:pt x="461" y="2594"/>
                    <a:pt x="448" y="2595"/>
                    <a:pt x="434" y="2595"/>
                  </a:cubicBezTo>
                  <a:cubicBezTo>
                    <a:pt x="420" y="2595"/>
                    <a:pt x="407" y="2594"/>
                    <a:pt x="406" y="2594"/>
                  </a:cubicBezTo>
                  <a:close/>
                  <a:moveTo>
                    <a:pt x="487" y="2505"/>
                  </a:moveTo>
                  <a:cubicBezTo>
                    <a:pt x="498" y="2503"/>
                    <a:pt x="512" y="2501"/>
                    <a:pt x="518" y="2499"/>
                  </a:cubicBezTo>
                  <a:cubicBezTo>
                    <a:pt x="524" y="2497"/>
                    <a:pt x="532" y="2495"/>
                    <a:pt x="535" y="2494"/>
                  </a:cubicBezTo>
                  <a:cubicBezTo>
                    <a:pt x="562" y="2488"/>
                    <a:pt x="604" y="2466"/>
                    <a:pt x="635" y="2444"/>
                  </a:cubicBezTo>
                  <a:cubicBezTo>
                    <a:pt x="686" y="2408"/>
                    <a:pt x="729" y="2355"/>
                    <a:pt x="752" y="2300"/>
                  </a:cubicBezTo>
                  <a:cubicBezTo>
                    <a:pt x="756" y="2289"/>
                    <a:pt x="761" y="2278"/>
                    <a:pt x="762" y="2276"/>
                  </a:cubicBezTo>
                  <a:cubicBezTo>
                    <a:pt x="764" y="2272"/>
                    <a:pt x="771" y="2242"/>
                    <a:pt x="775" y="2224"/>
                  </a:cubicBezTo>
                  <a:cubicBezTo>
                    <a:pt x="786" y="2175"/>
                    <a:pt x="780" y="2104"/>
                    <a:pt x="762" y="2049"/>
                  </a:cubicBezTo>
                  <a:cubicBezTo>
                    <a:pt x="737" y="1977"/>
                    <a:pt x="689" y="1914"/>
                    <a:pt x="625" y="1870"/>
                  </a:cubicBezTo>
                  <a:lnTo>
                    <a:pt x="608" y="1859"/>
                  </a:lnTo>
                  <a:lnTo>
                    <a:pt x="607" y="1044"/>
                  </a:lnTo>
                  <a:cubicBezTo>
                    <a:pt x="607" y="444"/>
                    <a:pt x="606" y="228"/>
                    <a:pt x="604" y="223"/>
                  </a:cubicBezTo>
                  <a:cubicBezTo>
                    <a:pt x="603" y="220"/>
                    <a:pt x="601" y="213"/>
                    <a:pt x="599" y="208"/>
                  </a:cubicBezTo>
                  <a:cubicBezTo>
                    <a:pt x="593" y="186"/>
                    <a:pt x="576" y="159"/>
                    <a:pt x="558" y="140"/>
                  </a:cubicBezTo>
                  <a:cubicBezTo>
                    <a:pt x="525" y="106"/>
                    <a:pt x="481" y="88"/>
                    <a:pt x="434" y="88"/>
                  </a:cubicBezTo>
                  <a:cubicBezTo>
                    <a:pt x="387" y="88"/>
                    <a:pt x="347" y="104"/>
                    <a:pt x="313" y="138"/>
                  </a:cubicBezTo>
                  <a:cubicBezTo>
                    <a:pt x="289" y="161"/>
                    <a:pt x="273" y="188"/>
                    <a:pt x="264" y="222"/>
                  </a:cubicBezTo>
                  <a:cubicBezTo>
                    <a:pt x="260" y="234"/>
                    <a:pt x="260" y="271"/>
                    <a:pt x="260" y="1047"/>
                  </a:cubicBezTo>
                  <a:lnTo>
                    <a:pt x="259" y="1860"/>
                  </a:lnTo>
                  <a:lnTo>
                    <a:pt x="243" y="1871"/>
                  </a:lnTo>
                  <a:cubicBezTo>
                    <a:pt x="175" y="1917"/>
                    <a:pt x="131" y="1975"/>
                    <a:pt x="103" y="2057"/>
                  </a:cubicBezTo>
                  <a:cubicBezTo>
                    <a:pt x="102" y="2060"/>
                    <a:pt x="100" y="2069"/>
                    <a:pt x="98" y="2076"/>
                  </a:cubicBezTo>
                  <a:cubicBezTo>
                    <a:pt x="96" y="2084"/>
                    <a:pt x="94" y="2092"/>
                    <a:pt x="94" y="2094"/>
                  </a:cubicBezTo>
                  <a:cubicBezTo>
                    <a:pt x="91" y="2107"/>
                    <a:pt x="87" y="2143"/>
                    <a:pt x="87" y="2162"/>
                  </a:cubicBezTo>
                  <a:cubicBezTo>
                    <a:pt x="87" y="2215"/>
                    <a:pt x="98" y="2263"/>
                    <a:pt x="122" y="2312"/>
                  </a:cubicBezTo>
                  <a:cubicBezTo>
                    <a:pt x="176" y="2425"/>
                    <a:pt x="288" y="2501"/>
                    <a:pt x="411" y="2508"/>
                  </a:cubicBezTo>
                  <a:cubicBezTo>
                    <a:pt x="440" y="2510"/>
                    <a:pt x="462" y="2509"/>
                    <a:pt x="487" y="250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Arial" panose="020B0604020202020204" pitchFamily="34" charset="0"/>
              </a:endParaRPr>
            </a:p>
          </p:txBody>
        </p:sp>
      </p:grpSp>
      <p:grpSp>
        <p:nvGrpSpPr>
          <p:cNvPr id="41" name="Group 40">
            <a:extLst>
              <a:ext uri="{FF2B5EF4-FFF2-40B4-BE49-F238E27FC236}">
                <a16:creationId xmlns:a16="http://schemas.microsoft.com/office/drawing/2014/main" id="{83F61795-BC56-5D3A-56BF-8A1C82E52687}"/>
              </a:ext>
            </a:extLst>
          </p:cNvPr>
          <p:cNvGrpSpPr>
            <a:grpSpLocks noChangeAspect="1"/>
          </p:cNvGrpSpPr>
          <p:nvPr/>
        </p:nvGrpSpPr>
        <p:grpSpPr>
          <a:xfrm>
            <a:off x="11163300" y="2958268"/>
            <a:ext cx="481522" cy="1064975"/>
            <a:chOff x="11229636" y="2970968"/>
            <a:chExt cx="415186" cy="918261"/>
          </a:xfrm>
        </p:grpSpPr>
        <p:sp>
          <p:nvSpPr>
            <p:cNvPr id="39" name="Freeform: Shape 38">
              <a:extLst>
                <a:ext uri="{FF2B5EF4-FFF2-40B4-BE49-F238E27FC236}">
                  <a16:creationId xmlns:a16="http://schemas.microsoft.com/office/drawing/2014/main" id="{C4FEFE80-D7B9-AC7D-5783-44A008E7CBC0}"/>
                </a:ext>
              </a:extLst>
            </p:cNvPr>
            <p:cNvSpPr/>
            <p:nvPr/>
          </p:nvSpPr>
          <p:spPr>
            <a:xfrm rot="20651446">
              <a:off x="11229636" y="2970968"/>
              <a:ext cx="152468" cy="98015"/>
            </a:xfrm>
            <a:custGeom>
              <a:avLst/>
              <a:gdLst>
                <a:gd name="connsiteX0" fmla="*/ 152469 w 152468"/>
                <a:gd name="connsiteY0" fmla="*/ 21781 h 98015"/>
                <a:gd name="connsiteX1" fmla="*/ 130687 w 152468"/>
                <a:gd name="connsiteY1" fmla="*/ 0 h 98015"/>
                <a:gd name="connsiteX2" fmla="*/ 21781 w 152468"/>
                <a:gd name="connsiteY2" fmla="*/ 0 h 98015"/>
                <a:gd name="connsiteX3" fmla="*/ 0 w 152468"/>
                <a:gd name="connsiteY3" fmla="*/ 21781 h 98015"/>
                <a:gd name="connsiteX4" fmla="*/ 0 w 152468"/>
                <a:gd name="connsiteY4" fmla="*/ 98016 h 98015"/>
                <a:gd name="connsiteX5" fmla="*/ 152469 w 152468"/>
                <a:gd name="connsiteY5" fmla="*/ 98016 h 9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68" h="98015">
                  <a:moveTo>
                    <a:pt x="152469" y="21781"/>
                  </a:moveTo>
                  <a:cubicBezTo>
                    <a:pt x="152469" y="9752"/>
                    <a:pt x="142717" y="0"/>
                    <a:pt x="130687" y="0"/>
                  </a:cubicBezTo>
                  <a:lnTo>
                    <a:pt x="21781" y="0"/>
                  </a:lnTo>
                  <a:cubicBezTo>
                    <a:pt x="9751" y="0"/>
                    <a:pt x="0" y="9752"/>
                    <a:pt x="0" y="21781"/>
                  </a:cubicBezTo>
                  <a:lnTo>
                    <a:pt x="0" y="98016"/>
                  </a:lnTo>
                  <a:lnTo>
                    <a:pt x="152469" y="98016"/>
                  </a:lnTo>
                  <a:close/>
                </a:path>
              </a:pathLst>
            </a:custGeom>
            <a:solidFill>
              <a:srgbClr val="E30313"/>
            </a:solidFill>
            <a:ln w="10815" cap="flat">
              <a:noFill/>
              <a:prstDash val="solid"/>
              <a:miter/>
            </a:ln>
          </p:spPr>
          <p:txBody>
            <a:bodyPr rtlCol="0" anchor="ctr"/>
            <a:lstStyle/>
            <a:p>
              <a:endParaRPr lang="en-GB"/>
            </a:p>
          </p:txBody>
        </p:sp>
        <p:sp>
          <p:nvSpPr>
            <p:cNvPr id="40" name="Freeform: Shape 39">
              <a:extLst>
                <a:ext uri="{FF2B5EF4-FFF2-40B4-BE49-F238E27FC236}">
                  <a16:creationId xmlns:a16="http://schemas.microsoft.com/office/drawing/2014/main" id="{5013CE87-D568-888A-9598-87D2C951FC71}"/>
                </a:ext>
              </a:extLst>
            </p:cNvPr>
            <p:cNvSpPr/>
            <p:nvPr/>
          </p:nvSpPr>
          <p:spPr>
            <a:xfrm rot="20651446">
              <a:off x="11230979" y="3083324"/>
              <a:ext cx="413843" cy="805905"/>
            </a:xfrm>
            <a:custGeom>
              <a:avLst/>
              <a:gdLst>
                <a:gd name="connsiteX0" fmla="*/ 413843 w 413843"/>
                <a:gd name="connsiteY0" fmla="*/ 257585 h 805905"/>
                <a:gd name="connsiteX1" fmla="*/ 402016 w 413843"/>
                <a:gd name="connsiteY1" fmla="*/ 208229 h 805905"/>
                <a:gd name="connsiteX2" fmla="*/ 291956 w 413843"/>
                <a:gd name="connsiteY2" fmla="*/ 0 h 805905"/>
                <a:gd name="connsiteX3" fmla="*/ 121888 w 413843"/>
                <a:gd name="connsiteY3" fmla="*/ 0 h 805905"/>
                <a:gd name="connsiteX4" fmla="*/ 11490 w 413843"/>
                <a:gd name="connsiteY4" fmla="*/ 208893 h 805905"/>
                <a:gd name="connsiteX5" fmla="*/ 0 w 413843"/>
                <a:gd name="connsiteY5" fmla="*/ 257585 h 805905"/>
                <a:gd name="connsiteX6" fmla="*/ 0 w 413843"/>
                <a:gd name="connsiteY6" fmla="*/ 288601 h 805905"/>
                <a:gd name="connsiteX7" fmla="*/ 16488 w 413843"/>
                <a:gd name="connsiteY7" fmla="*/ 337609 h 805905"/>
                <a:gd name="connsiteX8" fmla="*/ 0 w 413843"/>
                <a:gd name="connsiteY8" fmla="*/ 386617 h 805905"/>
                <a:gd name="connsiteX9" fmla="*/ 0 w 413843"/>
                <a:gd name="connsiteY9" fmla="*/ 397507 h 805905"/>
                <a:gd name="connsiteX10" fmla="*/ 16488 w 413843"/>
                <a:gd name="connsiteY10" fmla="*/ 446515 h 805905"/>
                <a:gd name="connsiteX11" fmla="*/ 0 w 413843"/>
                <a:gd name="connsiteY11" fmla="*/ 495523 h 805905"/>
                <a:gd name="connsiteX12" fmla="*/ 0 w 413843"/>
                <a:gd name="connsiteY12" fmla="*/ 506414 h 805905"/>
                <a:gd name="connsiteX13" fmla="*/ 16488 w 413843"/>
                <a:gd name="connsiteY13" fmla="*/ 555421 h 805905"/>
                <a:gd name="connsiteX14" fmla="*/ 0 w 413843"/>
                <a:gd name="connsiteY14" fmla="*/ 604429 h 805905"/>
                <a:gd name="connsiteX15" fmla="*/ 0 w 413843"/>
                <a:gd name="connsiteY15" fmla="*/ 707890 h 805905"/>
                <a:gd name="connsiteX16" fmla="*/ 98016 w 413843"/>
                <a:gd name="connsiteY16" fmla="*/ 805906 h 805905"/>
                <a:gd name="connsiteX17" fmla="*/ 315828 w 413843"/>
                <a:gd name="connsiteY17" fmla="*/ 805906 h 805905"/>
                <a:gd name="connsiteX18" fmla="*/ 413843 w 413843"/>
                <a:gd name="connsiteY18" fmla="*/ 707890 h 805905"/>
                <a:gd name="connsiteX19" fmla="*/ 413843 w 413843"/>
                <a:gd name="connsiteY19" fmla="*/ 604429 h 805905"/>
                <a:gd name="connsiteX20" fmla="*/ 397355 w 413843"/>
                <a:gd name="connsiteY20" fmla="*/ 555421 h 805905"/>
                <a:gd name="connsiteX21" fmla="*/ 413843 w 413843"/>
                <a:gd name="connsiteY21" fmla="*/ 506414 h 805905"/>
                <a:gd name="connsiteX22" fmla="*/ 413843 w 413843"/>
                <a:gd name="connsiteY22" fmla="*/ 495523 h 805905"/>
                <a:gd name="connsiteX23" fmla="*/ 397355 w 413843"/>
                <a:gd name="connsiteY23" fmla="*/ 446515 h 805905"/>
                <a:gd name="connsiteX24" fmla="*/ 413843 w 413843"/>
                <a:gd name="connsiteY24" fmla="*/ 397507 h 805905"/>
                <a:gd name="connsiteX25" fmla="*/ 413843 w 413843"/>
                <a:gd name="connsiteY25" fmla="*/ 386617 h 805905"/>
                <a:gd name="connsiteX26" fmla="*/ 397355 w 413843"/>
                <a:gd name="connsiteY26" fmla="*/ 337609 h 805905"/>
                <a:gd name="connsiteX27" fmla="*/ 413843 w 413843"/>
                <a:gd name="connsiteY27" fmla="*/ 288601 h 805905"/>
                <a:gd name="connsiteX28" fmla="*/ 348500 w 413843"/>
                <a:gd name="connsiteY28" fmla="*/ 288601 h 805905"/>
                <a:gd name="connsiteX29" fmla="*/ 332164 w 413843"/>
                <a:gd name="connsiteY29" fmla="*/ 304937 h 805905"/>
                <a:gd name="connsiteX30" fmla="*/ 294047 w 413843"/>
                <a:gd name="connsiteY30" fmla="*/ 304937 h 805905"/>
                <a:gd name="connsiteX31" fmla="*/ 294047 w 413843"/>
                <a:gd name="connsiteY31" fmla="*/ 370281 h 805905"/>
                <a:gd name="connsiteX32" fmla="*/ 332164 w 413843"/>
                <a:gd name="connsiteY32" fmla="*/ 370281 h 805905"/>
                <a:gd name="connsiteX33" fmla="*/ 348500 w 413843"/>
                <a:gd name="connsiteY33" fmla="*/ 386617 h 805905"/>
                <a:gd name="connsiteX34" fmla="*/ 348500 w 413843"/>
                <a:gd name="connsiteY34" fmla="*/ 397507 h 805905"/>
                <a:gd name="connsiteX35" fmla="*/ 332164 w 413843"/>
                <a:gd name="connsiteY35" fmla="*/ 413843 h 805905"/>
                <a:gd name="connsiteX36" fmla="*/ 294047 w 413843"/>
                <a:gd name="connsiteY36" fmla="*/ 413843 h 805905"/>
                <a:gd name="connsiteX37" fmla="*/ 294047 w 413843"/>
                <a:gd name="connsiteY37" fmla="*/ 479187 h 805905"/>
                <a:gd name="connsiteX38" fmla="*/ 332164 w 413843"/>
                <a:gd name="connsiteY38" fmla="*/ 479187 h 805905"/>
                <a:gd name="connsiteX39" fmla="*/ 348500 w 413843"/>
                <a:gd name="connsiteY39" fmla="*/ 495523 h 805905"/>
                <a:gd name="connsiteX40" fmla="*/ 348500 w 413843"/>
                <a:gd name="connsiteY40" fmla="*/ 506414 h 805905"/>
                <a:gd name="connsiteX41" fmla="*/ 332164 w 413843"/>
                <a:gd name="connsiteY41" fmla="*/ 522750 h 805905"/>
                <a:gd name="connsiteX42" fmla="*/ 294047 w 413843"/>
                <a:gd name="connsiteY42" fmla="*/ 522750 h 805905"/>
                <a:gd name="connsiteX43" fmla="*/ 294047 w 413843"/>
                <a:gd name="connsiteY43" fmla="*/ 588093 h 805905"/>
                <a:gd name="connsiteX44" fmla="*/ 332164 w 413843"/>
                <a:gd name="connsiteY44" fmla="*/ 588093 h 805905"/>
                <a:gd name="connsiteX45" fmla="*/ 348500 w 413843"/>
                <a:gd name="connsiteY45" fmla="*/ 604429 h 805905"/>
                <a:gd name="connsiteX46" fmla="*/ 348500 w 413843"/>
                <a:gd name="connsiteY46" fmla="*/ 707890 h 805905"/>
                <a:gd name="connsiteX47" fmla="*/ 315828 w 413843"/>
                <a:gd name="connsiteY47" fmla="*/ 740562 h 805905"/>
                <a:gd name="connsiteX48" fmla="*/ 98016 w 413843"/>
                <a:gd name="connsiteY48" fmla="*/ 740562 h 805905"/>
                <a:gd name="connsiteX49" fmla="*/ 65344 w 413843"/>
                <a:gd name="connsiteY49" fmla="*/ 707890 h 805905"/>
                <a:gd name="connsiteX50" fmla="*/ 65344 w 413843"/>
                <a:gd name="connsiteY50" fmla="*/ 604429 h 805905"/>
                <a:gd name="connsiteX51" fmla="*/ 81680 w 413843"/>
                <a:gd name="connsiteY51" fmla="*/ 588093 h 805905"/>
                <a:gd name="connsiteX52" fmla="*/ 119797 w 413843"/>
                <a:gd name="connsiteY52" fmla="*/ 588093 h 805905"/>
                <a:gd name="connsiteX53" fmla="*/ 119797 w 413843"/>
                <a:gd name="connsiteY53" fmla="*/ 522750 h 805905"/>
                <a:gd name="connsiteX54" fmla="*/ 81680 w 413843"/>
                <a:gd name="connsiteY54" fmla="*/ 522750 h 805905"/>
                <a:gd name="connsiteX55" fmla="*/ 65344 w 413843"/>
                <a:gd name="connsiteY55" fmla="*/ 506414 h 805905"/>
                <a:gd name="connsiteX56" fmla="*/ 65344 w 413843"/>
                <a:gd name="connsiteY56" fmla="*/ 495523 h 805905"/>
                <a:gd name="connsiteX57" fmla="*/ 81680 w 413843"/>
                <a:gd name="connsiteY57" fmla="*/ 479187 h 805905"/>
                <a:gd name="connsiteX58" fmla="*/ 119797 w 413843"/>
                <a:gd name="connsiteY58" fmla="*/ 479187 h 805905"/>
                <a:gd name="connsiteX59" fmla="*/ 119797 w 413843"/>
                <a:gd name="connsiteY59" fmla="*/ 413843 h 805905"/>
                <a:gd name="connsiteX60" fmla="*/ 81680 w 413843"/>
                <a:gd name="connsiteY60" fmla="*/ 413843 h 805905"/>
                <a:gd name="connsiteX61" fmla="*/ 65344 w 413843"/>
                <a:gd name="connsiteY61" fmla="*/ 397507 h 805905"/>
                <a:gd name="connsiteX62" fmla="*/ 65344 w 413843"/>
                <a:gd name="connsiteY62" fmla="*/ 386617 h 805905"/>
                <a:gd name="connsiteX63" fmla="*/ 81680 w 413843"/>
                <a:gd name="connsiteY63" fmla="*/ 370281 h 805905"/>
                <a:gd name="connsiteX64" fmla="*/ 119797 w 413843"/>
                <a:gd name="connsiteY64" fmla="*/ 370281 h 805905"/>
                <a:gd name="connsiteX65" fmla="*/ 119797 w 413843"/>
                <a:gd name="connsiteY65" fmla="*/ 304937 h 805905"/>
                <a:gd name="connsiteX66" fmla="*/ 81680 w 413843"/>
                <a:gd name="connsiteY66" fmla="*/ 304937 h 805905"/>
                <a:gd name="connsiteX67" fmla="*/ 65344 w 413843"/>
                <a:gd name="connsiteY67" fmla="*/ 288601 h 805905"/>
                <a:gd name="connsiteX68" fmla="*/ 65344 w 413843"/>
                <a:gd name="connsiteY68" fmla="*/ 257585 h 805905"/>
                <a:gd name="connsiteX69" fmla="*/ 69602 w 413843"/>
                <a:gd name="connsiteY69" fmla="*/ 238766 h 805905"/>
                <a:gd name="connsiteX70" fmla="*/ 161268 w 413843"/>
                <a:gd name="connsiteY70" fmla="*/ 65344 h 805905"/>
                <a:gd name="connsiteX71" fmla="*/ 252575 w 413843"/>
                <a:gd name="connsiteY71" fmla="*/ 65344 h 805905"/>
                <a:gd name="connsiteX72" fmla="*/ 343904 w 413843"/>
                <a:gd name="connsiteY72" fmla="*/ 238102 h 805905"/>
                <a:gd name="connsiteX73" fmla="*/ 348500 w 413843"/>
                <a:gd name="connsiteY73" fmla="*/ 257585 h 80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3843" h="805905">
                  <a:moveTo>
                    <a:pt x="413843" y="257585"/>
                  </a:moveTo>
                  <a:cubicBezTo>
                    <a:pt x="413794" y="240436"/>
                    <a:pt x="409744" y="223536"/>
                    <a:pt x="402016" y="208229"/>
                  </a:cubicBezTo>
                  <a:lnTo>
                    <a:pt x="291956" y="0"/>
                  </a:lnTo>
                  <a:lnTo>
                    <a:pt x="121888" y="0"/>
                  </a:lnTo>
                  <a:lnTo>
                    <a:pt x="11490" y="208893"/>
                  </a:lnTo>
                  <a:cubicBezTo>
                    <a:pt x="3953" y="224019"/>
                    <a:pt x="21" y="240685"/>
                    <a:pt x="0" y="257585"/>
                  </a:cubicBezTo>
                  <a:lnTo>
                    <a:pt x="0" y="288601"/>
                  </a:lnTo>
                  <a:cubicBezTo>
                    <a:pt x="5" y="306299"/>
                    <a:pt x="5796" y="323508"/>
                    <a:pt x="16488" y="337609"/>
                  </a:cubicBezTo>
                  <a:cubicBezTo>
                    <a:pt x="5796" y="351710"/>
                    <a:pt x="5" y="368920"/>
                    <a:pt x="0" y="386617"/>
                  </a:cubicBezTo>
                  <a:lnTo>
                    <a:pt x="0" y="397507"/>
                  </a:lnTo>
                  <a:cubicBezTo>
                    <a:pt x="5" y="415205"/>
                    <a:pt x="5796" y="432414"/>
                    <a:pt x="16488" y="446515"/>
                  </a:cubicBezTo>
                  <a:cubicBezTo>
                    <a:pt x="5796" y="460616"/>
                    <a:pt x="5" y="477826"/>
                    <a:pt x="0" y="495523"/>
                  </a:cubicBezTo>
                  <a:lnTo>
                    <a:pt x="0" y="506414"/>
                  </a:lnTo>
                  <a:cubicBezTo>
                    <a:pt x="5" y="524110"/>
                    <a:pt x="5796" y="541320"/>
                    <a:pt x="16488" y="555421"/>
                  </a:cubicBezTo>
                  <a:cubicBezTo>
                    <a:pt x="5796" y="569523"/>
                    <a:pt x="5" y="586733"/>
                    <a:pt x="0" y="604429"/>
                  </a:cubicBezTo>
                  <a:lnTo>
                    <a:pt x="0" y="707890"/>
                  </a:lnTo>
                  <a:cubicBezTo>
                    <a:pt x="66" y="761995"/>
                    <a:pt x="43910" y="805839"/>
                    <a:pt x="98016" y="805906"/>
                  </a:cubicBezTo>
                  <a:lnTo>
                    <a:pt x="315828" y="805906"/>
                  </a:lnTo>
                  <a:cubicBezTo>
                    <a:pt x="369934" y="805839"/>
                    <a:pt x="413777" y="761995"/>
                    <a:pt x="413843" y="707890"/>
                  </a:cubicBezTo>
                  <a:lnTo>
                    <a:pt x="413843" y="604429"/>
                  </a:lnTo>
                  <a:cubicBezTo>
                    <a:pt x="413838" y="586733"/>
                    <a:pt x="408047" y="569523"/>
                    <a:pt x="397355" y="555421"/>
                  </a:cubicBezTo>
                  <a:cubicBezTo>
                    <a:pt x="408047" y="541320"/>
                    <a:pt x="413838" y="524110"/>
                    <a:pt x="413843" y="506414"/>
                  </a:cubicBezTo>
                  <a:lnTo>
                    <a:pt x="413843" y="495523"/>
                  </a:lnTo>
                  <a:cubicBezTo>
                    <a:pt x="413838" y="477826"/>
                    <a:pt x="408047" y="460616"/>
                    <a:pt x="397355" y="446515"/>
                  </a:cubicBezTo>
                  <a:cubicBezTo>
                    <a:pt x="408047" y="432414"/>
                    <a:pt x="413838" y="415205"/>
                    <a:pt x="413843" y="397507"/>
                  </a:cubicBezTo>
                  <a:lnTo>
                    <a:pt x="413843" y="386617"/>
                  </a:lnTo>
                  <a:cubicBezTo>
                    <a:pt x="413838" y="368920"/>
                    <a:pt x="408047" y="351710"/>
                    <a:pt x="397355" y="337609"/>
                  </a:cubicBezTo>
                  <a:cubicBezTo>
                    <a:pt x="408047" y="323508"/>
                    <a:pt x="413838" y="306299"/>
                    <a:pt x="413843" y="288601"/>
                  </a:cubicBezTo>
                  <a:close/>
                  <a:moveTo>
                    <a:pt x="348500" y="288601"/>
                  </a:moveTo>
                  <a:cubicBezTo>
                    <a:pt x="348500" y="297623"/>
                    <a:pt x="341186" y="304937"/>
                    <a:pt x="332164" y="304937"/>
                  </a:cubicBezTo>
                  <a:lnTo>
                    <a:pt x="294047" y="304937"/>
                  </a:lnTo>
                  <a:lnTo>
                    <a:pt x="294047" y="370281"/>
                  </a:lnTo>
                  <a:lnTo>
                    <a:pt x="332164" y="370281"/>
                  </a:lnTo>
                  <a:cubicBezTo>
                    <a:pt x="341186" y="370281"/>
                    <a:pt x="348500" y="377595"/>
                    <a:pt x="348500" y="386617"/>
                  </a:cubicBezTo>
                  <a:lnTo>
                    <a:pt x="348500" y="397507"/>
                  </a:lnTo>
                  <a:cubicBezTo>
                    <a:pt x="348500" y="406529"/>
                    <a:pt x="341186" y="413843"/>
                    <a:pt x="332164" y="413843"/>
                  </a:cubicBezTo>
                  <a:lnTo>
                    <a:pt x="294047" y="413843"/>
                  </a:lnTo>
                  <a:lnTo>
                    <a:pt x="294047" y="479187"/>
                  </a:lnTo>
                  <a:lnTo>
                    <a:pt x="332164" y="479187"/>
                  </a:lnTo>
                  <a:cubicBezTo>
                    <a:pt x="341186" y="479187"/>
                    <a:pt x="348500" y="486501"/>
                    <a:pt x="348500" y="495523"/>
                  </a:cubicBezTo>
                  <a:lnTo>
                    <a:pt x="348500" y="506414"/>
                  </a:lnTo>
                  <a:cubicBezTo>
                    <a:pt x="348500" y="515435"/>
                    <a:pt x="341186" y="522750"/>
                    <a:pt x="332164" y="522750"/>
                  </a:cubicBezTo>
                  <a:lnTo>
                    <a:pt x="294047" y="522750"/>
                  </a:lnTo>
                  <a:lnTo>
                    <a:pt x="294047" y="588093"/>
                  </a:lnTo>
                  <a:lnTo>
                    <a:pt x="332164" y="588093"/>
                  </a:lnTo>
                  <a:cubicBezTo>
                    <a:pt x="341186" y="588093"/>
                    <a:pt x="348500" y="595407"/>
                    <a:pt x="348500" y="604429"/>
                  </a:cubicBezTo>
                  <a:lnTo>
                    <a:pt x="348500" y="707890"/>
                  </a:lnTo>
                  <a:cubicBezTo>
                    <a:pt x="348500" y="725935"/>
                    <a:pt x="333872" y="740562"/>
                    <a:pt x="315828" y="740562"/>
                  </a:cubicBezTo>
                  <a:lnTo>
                    <a:pt x="98016" y="740562"/>
                  </a:lnTo>
                  <a:cubicBezTo>
                    <a:pt x="79971" y="740562"/>
                    <a:pt x="65344" y="725935"/>
                    <a:pt x="65344" y="707890"/>
                  </a:cubicBezTo>
                  <a:lnTo>
                    <a:pt x="65344" y="604429"/>
                  </a:lnTo>
                  <a:cubicBezTo>
                    <a:pt x="65344" y="595407"/>
                    <a:pt x="72658" y="588093"/>
                    <a:pt x="81680" y="588093"/>
                  </a:cubicBezTo>
                  <a:lnTo>
                    <a:pt x="119797" y="588093"/>
                  </a:lnTo>
                  <a:lnTo>
                    <a:pt x="119797" y="522750"/>
                  </a:lnTo>
                  <a:lnTo>
                    <a:pt x="81680" y="522750"/>
                  </a:lnTo>
                  <a:cubicBezTo>
                    <a:pt x="72658" y="522750"/>
                    <a:pt x="65344" y="515435"/>
                    <a:pt x="65344" y="506414"/>
                  </a:cubicBezTo>
                  <a:lnTo>
                    <a:pt x="65344" y="495523"/>
                  </a:lnTo>
                  <a:cubicBezTo>
                    <a:pt x="65344" y="486501"/>
                    <a:pt x="72658" y="479187"/>
                    <a:pt x="81680" y="479187"/>
                  </a:cubicBezTo>
                  <a:lnTo>
                    <a:pt x="119797" y="479187"/>
                  </a:lnTo>
                  <a:lnTo>
                    <a:pt x="119797" y="413843"/>
                  </a:lnTo>
                  <a:lnTo>
                    <a:pt x="81680" y="413843"/>
                  </a:lnTo>
                  <a:cubicBezTo>
                    <a:pt x="72658" y="413843"/>
                    <a:pt x="65344" y="406529"/>
                    <a:pt x="65344" y="397507"/>
                  </a:cubicBezTo>
                  <a:lnTo>
                    <a:pt x="65344" y="386617"/>
                  </a:lnTo>
                  <a:cubicBezTo>
                    <a:pt x="65344" y="377595"/>
                    <a:pt x="72658" y="370281"/>
                    <a:pt x="81680" y="370281"/>
                  </a:cubicBezTo>
                  <a:lnTo>
                    <a:pt x="119797" y="370281"/>
                  </a:lnTo>
                  <a:lnTo>
                    <a:pt x="119797" y="304937"/>
                  </a:lnTo>
                  <a:lnTo>
                    <a:pt x="81680" y="304937"/>
                  </a:lnTo>
                  <a:cubicBezTo>
                    <a:pt x="72658" y="304937"/>
                    <a:pt x="65344" y="297623"/>
                    <a:pt x="65344" y="288601"/>
                  </a:cubicBezTo>
                  <a:lnTo>
                    <a:pt x="65344" y="257585"/>
                  </a:lnTo>
                  <a:cubicBezTo>
                    <a:pt x="65328" y="251071"/>
                    <a:pt x="66783" y="244638"/>
                    <a:pt x="69602" y="238766"/>
                  </a:cubicBezTo>
                  <a:lnTo>
                    <a:pt x="161268" y="65344"/>
                  </a:lnTo>
                  <a:lnTo>
                    <a:pt x="252575" y="65344"/>
                  </a:lnTo>
                  <a:lnTo>
                    <a:pt x="343904" y="238102"/>
                  </a:lnTo>
                  <a:cubicBezTo>
                    <a:pt x="346917" y="244155"/>
                    <a:pt x="348490" y="250823"/>
                    <a:pt x="348500" y="257585"/>
                  </a:cubicBezTo>
                  <a:close/>
                </a:path>
              </a:pathLst>
            </a:custGeom>
            <a:solidFill>
              <a:srgbClr val="59595B"/>
            </a:solidFill>
            <a:ln w="10815" cap="flat">
              <a:noFill/>
              <a:prstDash val="solid"/>
              <a:miter/>
            </a:ln>
          </p:spPr>
          <p:txBody>
            <a:bodyPr rtlCol="0" anchor="ctr"/>
            <a:lstStyle/>
            <a:p>
              <a:endParaRPr lang="en-GB"/>
            </a:p>
          </p:txBody>
        </p:sp>
      </p:grpSp>
      <p:grpSp>
        <p:nvGrpSpPr>
          <p:cNvPr id="42" name="Group 41">
            <a:extLst>
              <a:ext uri="{FF2B5EF4-FFF2-40B4-BE49-F238E27FC236}">
                <a16:creationId xmlns:a16="http://schemas.microsoft.com/office/drawing/2014/main" id="{90968175-0C7D-D883-0E9D-4638D34F46B6}"/>
              </a:ext>
            </a:extLst>
          </p:cNvPr>
          <p:cNvGrpSpPr>
            <a:grpSpLocks noChangeAspect="1"/>
          </p:cNvGrpSpPr>
          <p:nvPr/>
        </p:nvGrpSpPr>
        <p:grpSpPr>
          <a:xfrm>
            <a:off x="5967931" y="355146"/>
            <a:ext cx="1330614" cy="1330614"/>
            <a:chOff x="9397207" y="-5461000"/>
            <a:chExt cx="6754813" cy="6754813"/>
          </a:xfrm>
        </p:grpSpPr>
        <p:sp>
          <p:nvSpPr>
            <p:cNvPr id="43" name="Freeform 57">
              <a:extLst>
                <a:ext uri="{FF2B5EF4-FFF2-40B4-BE49-F238E27FC236}">
                  <a16:creationId xmlns:a16="http://schemas.microsoft.com/office/drawing/2014/main" id="{4067CA06-56D7-7434-4C17-77FFD9AE3C72}"/>
                </a:ext>
              </a:extLst>
            </p:cNvPr>
            <p:cNvSpPr>
              <a:spLocks/>
            </p:cNvSpPr>
            <p:nvPr/>
          </p:nvSpPr>
          <p:spPr bwMode="auto">
            <a:xfrm>
              <a:off x="9397207" y="-5461000"/>
              <a:ext cx="6754813" cy="6754813"/>
            </a:xfrm>
            <a:custGeom>
              <a:avLst/>
              <a:gdLst>
                <a:gd name="T0" fmla="*/ 4433 w 8865"/>
                <a:gd name="T1" fmla="*/ 8865 h 8865"/>
                <a:gd name="T2" fmla="*/ 8865 w 8865"/>
                <a:gd name="T3" fmla="*/ 4432 h 8865"/>
                <a:gd name="T4" fmla="*/ 4433 w 8865"/>
                <a:gd name="T5" fmla="*/ 0 h 8865"/>
                <a:gd name="T6" fmla="*/ 0 w 8865"/>
                <a:gd name="T7" fmla="*/ 4432 h 8865"/>
                <a:gd name="T8" fmla="*/ 4433 w 8865"/>
                <a:gd name="T9" fmla="*/ 8865 h 8865"/>
              </a:gdLst>
              <a:ahLst/>
              <a:cxnLst>
                <a:cxn ang="0">
                  <a:pos x="T0" y="T1"/>
                </a:cxn>
                <a:cxn ang="0">
                  <a:pos x="T2" y="T3"/>
                </a:cxn>
                <a:cxn ang="0">
                  <a:pos x="T4" y="T5"/>
                </a:cxn>
                <a:cxn ang="0">
                  <a:pos x="T6" y="T7"/>
                </a:cxn>
                <a:cxn ang="0">
                  <a:pos x="T8" y="T9"/>
                </a:cxn>
              </a:cxnLst>
              <a:rect l="0" t="0" r="r" b="b"/>
              <a:pathLst>
                <a:path w="8865" h="8865">
                  <a:moveTo>
                    <a:pt x="4433" y="8865"/>
                  </a:moveTo>
                  <a:lnTo>
                    <a:pt x="8865" y="4432"/>
                  </a:lnTo>
                  <a:lnTo>
                    <a:pt x="4433" y="0"/>
                  </a:lnTo>
                  <a:lnTo>
                    <a:pt x="0" y="4432"/>
                  </a:lnTo>
                  <a:lnTo>
                    <a:pt x="4433" y="886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58">
              <a:extLst>
                <a:ext uri="{FF2B5EF4-FFF2-40B4-BE49-F238E27FC236}">
                  <a16:creationId xmlns:a16="http://schemas.microsoft.com/office/drawing/2014/main" id="{203CE746-B830-EB4D-ED8E-FEC336564A45}"/>
                </a:ext>
              </a:extLst>
            </p:cNvPr>
            <p:cNvSpPr>
              <a:spLocks/>
            </p:cNvSpPr>
            <p:nvPr/>
          </p:nvSpPr>
          <p:spPr bwMode="auto">
            <a:xfrm>
              <a:off x="9933782" y="-4924425"/>
              <a:ext cx="5681663" cy="5683250"/>
            </a:xfrm>
            <a:custGeom>
              <a:avLst/>
              <a:gdLst>
                <a:gd name="T0" fmla="*/ 3729 w 7457"/>
                <a:gd name="T1" fmla="*/ 7457 h 7457"/>
                <a:gd name="T2" fmla="*/ 0 w 7457"/>
                <a:gd name="T3" fmla="*/ 3729 h 7457"/>
                <a:gd name="T4" fmla="*/ 3729 w 7457"/>
                <a:gd name="T5" fmla="*/ 0 h 7457"/>
                <a:gd name="T6" fmla="*/ 7457 w 7457"/>
                <a:gd name="T7" fmla="*/ 3729 h 7457"/>
                <a:gd name="T8" fmla="*/ 3729 w 7457"/>
                <a:gd name="T9" fmla="*/ 7457 h 7457"/>
              </a:gdLst>
              <a:ahLst/>
              <a:cxnLst>
                <a:cxn ang="0">
                  <a:pos x="T0" y="T1"/>
                </a:cxn>
                <a:cxn ang="0">
                  <a:pos x="T2" y="T3"/>
                </a:cxn>
                <a:cxn ang="0">
                  <a:pos x="T4" y="T5"/>
                </a:cxn>
                <a:cxn ang="0">
                  <a:pos x="T6" y="T7"/>
                </a:cxn>
                <a:cxn ang="0">
                  <a:pos x="T8" y="T9"/>
                </a:cxn>
              </a:cxnLst>
              <a:rect l="0" t="0" r="r" b="b"/>
              <a:pathLst>
                <a:path w="7457" h="7457">
                  <a:moveTo>
                    <a:pt x="3729" y="7457"/>
                  </a:moveTo>
                  <a:lnTo>
                    <a:pt x="0" y="3729"/>
                  </a:lnTo>
                  <a:lnTo>
                    <a:pt x="3729" y="0"/>
                  </a:lnTo>
                  <a:lnTo>
                    <a:pt x="7457" y="3729"/>
                  </a:lnTo>
                  <a:lnTo>
                    <a:pt x="3729" y="7457"/>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59">
              <a:extLst>
                <a:ext uri="{FF2B5EF4-FFF2-40B4-BE49-F238E27FC236}">
                  <a16:creationId xmlns:a16="http://schemas.microsoft.com/office/drawing/2014/main" id="{8A4613F9-74A5-86F7-46B2-7715AC9645D9}"/>
                </a:ext>
              </a:extLst>
            </p:cNvPr>
            <p:cNvSpPr>
              <a:spLocks/>
            </p:cNvSpPr>
            <p:nvPr/>
          </p:nvSpPr>
          <p:spPr bwMode="auto">
            <a:xfrm>
              <a:off x="10567194" y="-2022474"/>
              <a:ext cx="1870075" cy="342900"/>
            </a:xfrm>
            <a:custGeom>
              <a:avLst/>
              <a:gdLst>
                <a:gd name="T0" fmla="*/ 1244 w 2454"/>
                <a:gd name="T1" fmla="*/ 125 h 450"/>
                <a:gd name="T2" fmla="*/ 984 w 2454"/>
                <a:gd name="T3" fmla="*/ 0 h 450"/>
                <a:gd name="T4" fmla="*/ 0 w 2454"/>
                <a:gd name="T5" fmla="*/ 0 h 450"/>
                <a:gd name="T6" fmla="*/ 0 w 2454"/>
                <a:gd name="T7" fmla="*/ 450 h 450"/>
                <a:gd name="T8" fmla="*/ 2454 w 2454"/>
                <a:gd name="T9" fmla="*/ 450 h 450"/>
                <a:gd name="T10" fmla="*/ 2454 w 2454"/>
                <a:gd name="T11" fmla="*/ 0 h 450"/>
                <a:gd name="T12" fmla="*/ 1561 w 2454"/>
                <a:gd name="T13" fmla="*/ 0 h 450"/>
                <a:gd name="T14" fmla="*/ 1244 w 2454"/>
                <a:gd name="T15" fmla="*/ 125 h 4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4" h="450">
                  <a:moveTo>
                    <a:pt x="1244" y="125"/>
                  </a:moveTo>
                  <a:cubicBezTo>
                    <a:pt x="1108" y="125"/>
                    <a:pt x="1024" y="78"/>
                    <a:pt x="984" y="0"/>
                  </a:cubicBezTo>
                  <a:lnTo>
                    <a:pt x="0" y="0"/>
                  </a:lnTo>
                  <a:lnTo>
                    <a:pt x="0" y="450"/>
                  </a:lnTo>
                  <a:lnTo>
                    <a:pt x="2454" y="450"/>
                  </a:lnTo>
                  <a:lnTo>
                    <a:pt x="2454" y="0"/>
                  </a:lnTo>
                  <a:lnTo>
                    <a:pt x="1561" y="0"/>
                  </a:lnTo>
                  <a:cubicBezTo>
                    <a:pt x="1500" y="78"/>
                    <a:pt x="1382" y="125"/>
                    <a:pt x="1244" y="125"/>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60">
              <a:extLst>
                <a:ext uri="{FF2B5EF4-FFF2-40B4-BE49-F238E27FC236}">
                  <a16:creationId xmlns:a16="http://schemas.microsoft.com/office/drawing/2014/main" id="{FCE758D4-36B4-8890-97E2-6F904229ED07}"/>
                </a:ext>
              </a:extLst>
            </p:cNvPr>
            <p:cNvSpPr>
              <a:spLocks/>
            </p:cNvSpPr>
            <p:nvPr/>
          </p:nvSpPr>
          <p:spPr bwMode="auto">
            <a:xfrm>
              <a:off x="11687969" y="-2566987"/>
              <a:ext cx="280988" cy="512763"/>
            </a:xfrm>
            <a:custGeom>
              <a:avLst/>
              <a:gdLst>
                <a:gd name="T0" fmla="*/ 0 w 367"/>
                <a:gd name="T1" fmla="*/ 672 h 672"/>
                <a:gd name="T2" fmla="*/ 144 w 367"/>
                <a:gd name="T3" fmla="*/ 559 h 672"/>
                <a:gd name="T4" fmla="*/ 159 w 367"/>
                <a:gd name="T5" fmla="*/ 483 h 672"/>
                <a:gd name="T6" fmla="*/ 165 w 367"/>
                <a:gd name="T7" fmla="*/ 435 h 672"/>
                <a:gd name="T8" fmla="*/ 187 w 367"/>
                <a:gd name="T9" fmla="*/ 425 h 672"/>
                <a:gd name="T10" fmla="*/ 271 w 367"/>
                <a:gd name="T11" fmla="*/ 357 h 672"/>
                <a:gd name="T12" fmla="*/ 285 w 367"/>
                <a:gd name="T13" fmla="*/ 293 h 672"/>
                <a:gd name="T14" fmla="*/ 282 w 367"/>
                <a:gd name="T15" fmla="*/ 249 h 672"/>
                <a:gd name="T16" fmla="*/ 278 w 367"/>
                <a:gd name="T17" fmla="*/ 205 h 672"/>
                <a:gd name="T18" fmla="*/ 279 w 367"/>
                <a:gd name="T19" fmla="*/ 189 h 672"/>
                <a:gd name="T20" fmla="*/ 367 w 367"/>
                <a:gd name="T21" fmla="*/ 71 h 672"/>
                <a:gd name="T22" fmla="*/ 305 w 367"/>
                <a:gd name="T23" fmla="*/ 0 h 672"/>
                <a:gd name="T24" fmla="*/ 185 w 367"/>
                <a:gd name="T25" fmla="*/ 181 h 672"/>
                <a:gd name="T26" fmla="*/ 188 w 367"/>
                <a:gd name="T27" fmla="*/ 260 h 672"/>
                <a:gd name="T28" fmla="*/ 186 w 367"/>
                <a:gd name="T29" fmla="*/ 315 h 672"/>
                <a:gd name="T30" fmla="*/ 149 w 367"/>
                <a:gd name="T31" fmla="*/ 338 h 672"/>
                <a:gd name="T32" fmla="*/ 83 w 367"/>
                <a:gd name="T33" fmla="*/ 388 h 672"/>
                <a:gd name="T34" fmla="*/ 64 w 367"/>
                <a:gd name="T35" fmla="*/ 476 h 672"/>
                <a:gd name="T36" fmla="*/ 59 w 367"/>
                <a:gd name="T37" fmla="*/ 518 h 672"/>
                <a:gd name="T38" fmla="*/ 33 w 367"/>
                <a:gd name="T39" fmla="*/ 557 h 672"/>
                <a:gd name="T40" fmla="*/ 0 w 367"/>
                <a:gd name="T41" fmla="*/ 621 h 672"/>
                <a:gd name="T42" fmla="*/ 0 w 367"/>
                <a:gd name="T43"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672">
                  <a:moveTo>
                    <a:pt x="0" y="672"/>
                  </a:moveTo>
                  <a:cubicBezTo>
                    <a:pt x="40" y="672"/>
                    <a:pt x="97" y="652"/>
                    <a:pt x="144" y="559"/>
                  </a:cubicBezTo>
                  <a:cubicBezTo>
                    <a:pt x="154" y="538"/>
                    <a:pt x="156" y="512"/>
                    <a:pt x="159" y="483"/>
                  </a:cubicBezTo>
                  <a:cubicBezTo>
                    <a:pt x="160" y="468"/>
                    <a:pt x="162" y="445"/>
                    <a:pt x="165" y="435"/>
                  </a:cubicBezTo>
                  <a:cubicBezTo>
                    <a:pt x="170" y="432"/>
                    <a:pt x="180" y="428"/>
                    <a:pt x="187" y="425"/>
                  </a:cubicBezTo>
                  <a:cubicBezTo>
                    <a:pt x="214" y="413"/>
                    <a:pt x="252" y="397"/>
                    <a:pt x="271" y="357"/>
                  </a:cubicBezTo>
                  <a:cubicBezTo>
                    <a:pt x="282" y="335"/>
                    <a:pt x="285" y="314"/>
                    <a:pt x="285" y="293"/>
                  </a:cubicBezTo>
                  <a:cubicBezTo>
                    <a:pt x="285" y="278"/>
                    <a:pt x="284" y="263"/>
                    <a:pt x="282" y="249"/>
                  </a:cubicBezTo>
                  <a:cubicBezTo>
                    <a:pt x="280" y="234"/>
                    <a:pt x="278" y="219"/>
                    <a:pt x="278" y="205"/>
                  </a:cubicBezTo>
                  <a:cubicBezTo>
                    <a:pt x="278" y="200"/>
                    <a:pt x="278" y="195"/>
                    <a:pt x="279" y="189"/>
                  </a:cubicBezTo>
                  <a:cubicBezTo>
                    <a:pt x="281" y="163"/>
                    <a:pt x="327" y="107"/>
                    <a:pt x="367" y="71"/>
                  </a:cubicBezTo>
                  <a:lnTo>
                    <a:pt x="305" y="0"/>
                  </a:lnTo>
                  <a:cubicBezTo>
                    <a:pt x="286" y="17"/>
                    <a:pt x="191" y="104"/>
                    <a:pt x="185" y="181"/>
                  </a:cubicBezTo>
                  <a:cubicBezTo>
                    <a:pt x="182" y="212"/>
                    <a:pt x="185" y="237"/>
                    <a:pt x="188" y="260"/>
                  </a:cubicBezTo>
                  <a:cubicBezTo>
                    <a:pt x="191" y="287"/>
                    <a:pt x="193" y="303"/>
                    <a:pt x="186" y="315"/>
                  </a:cubicBezTo>
                  <a:cubicBezTo>
                    <a:pt x="182" y="324"/>
                    <a:pt x="165" y="331"/>
                    <a:pt x="149" y="338"/>
                  </a:cubicBezTo>
                  <a:cubicBezTo>
                    <a:pt x="125" y="349"/>
                    <a:pt x="98" y="361"/>
                    <a:pt x="83" y="388"/>
                  </a:cubicBezTo>
                  <a:cubicBezTo>
                    <a:pt x="69" y="413"/>
                    <a:pt x="67" y="445"/>
                    <a:pt x="64" y="476"/>
                  </a:cubicBezTo>
                  <a:cubicBezTo>
                    <a:pt x="63" y="490"/>
                    <a:pt x="61" y="511"/>
                    <a:pt x="59" y="518"/>
                  </a:cubicBezTo>
                  <a:cubicBezTo>
                    <a:pt x="50" y="534"/>
                    <a:pt x="42" y="547"/>
                    <a:pt x="33" y="557"/>
                  </a:cubicBezTo>
                  <a:cubicBezTo>
                    <a:pt x="27" y="573"/>
                    <a:pt x="17" y="596"/>
                    <a:pt x="0" y="621"/>
                  </a:cubicBezTo>
                  <a:lnTo>
                    <a:pt x="0" y="672"/>
                  </a:ln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7" name="Freeform 61">
              <a:extLst>
                <a:ext uri="{FF2B5EF4-FFF2-40B4-BE49-F238E27FC236}">
                  <a16:creationId xmlns:a16="http://schemas.microsoft.com/office/drawing/2014/main" id="{3F0219FA-9E0F-8588-0048-238EEB85EDCC}"/>
                </a:ext>
              </a:extLst>
            </p:cNvPr>
            <p:cNvSpPr>
              <a:spLocks/>
            </p:cNvSpPr>
            <p:nvPr/>
          </p:nvSpPr>
          <p:spPr bwMode="auto">
            <a:xfrm>
              <a:off x="11594307" y="-2486024"/>
              <a:ext cx="201613" cy="444500"/>
            </a:xfrm>
            <a:custGeom>
              <a:avLst/>
              <a:gdLst>
                <a:gd name="T0" fmla="*/ 0 w 264"/>
                <a:gd name="T1" fmla="*/ 507 h 585"/>
                <a:gd name="T2" fmla="*/ 54 w 264"/>
                <a:gd name="T3" fmla="*/ 585 h 585"/>
                <a:gd name="T4" fmla="*/ 123 w 264"/>
                <a:gd name="T5" fmla="*/ 516 h 585"/>
                <a:gd name="T6" fmla="*/ 156 w 264"/>
                <a:gd name="T7" fmla="*/ 452 h 585"/>
                <a:gd name="T8" fmla="*/ 162 w 264"/>
                <a:gd name="T9" fmla="*/ 436 h 585"/>
                <a:gd name="T10" fmla="*/ 158 w 264"/>
                <a:gd name="T11" fmla="*/ 363 h 585"/>
                <a:gd name="T12" fmla="*/ 156 w 264"/>
                <a:gd name="T13" fmla="*/ 311 h 585"/>
                <a:gd name="T14" fmla="*/ 191 w 264"/>
                <a:gd name="T15" fmla="*/ 272 h 585"/>
                <a:gd name="T16" fmla="*/ 246 w 264"/>
                <a:gd name="T17" fmla="*/ 210 h 585"/>
                <a:gd name="T18" fmla="*/ 243 w 264"/>
                <a:gd name="T19" fmla="*/ 94 h 585"/>
                <a:gd name="T20" fmla="*/ 233 w 264"/>
                <a:gd name="T21" fmla="*/ 16 h 585"/>
                <a:gd name="T22" fmla="*/ 140 w 264"/>
                <a:gd name="T23" fmla="*/ 0 h 585"/>
                <a:gd name="T24" fmla="*/ 138 w 264"/>
                <a:gd name="T25" fmla="*/ 30 h 585"/>
                <a:gd name="T26" fmla="*/ 152 w 264"/>
                <a:gd name="T27" fmla="*/ 117 h 585"/>
                <a:gd name="T28" fmla="*/ 161 w 264"/>
                <a:gd name="T29" fmla="*/ 165 h 585"/>
                <a:gd name="T30" fmla="*/ 161 w 264"/>
                <a:gd name="T31" fmla="*/ 170 h 585"/>
                <a:gd name="T32" fmla="*/ 133 w 264"/>
                <a:gd name="T33" fmla="*/ 198 h 585"/>
                <a:gd name="T34" fmla="*/ 70 w 264"/>
                <a:gd name="T35" fmla="*/ 272 h 585"/>
                <a:gd name="T36" fmla="*/ 58 w 264"/>
                <a:gd name="T37" fmla="*/ 327 h 585"/>
                <a:gd name="T38" fmla="*/ 67 w 264"/>
                <a:gd name="T39" fmla="*/ 386 h 585"/>
                <a:gd name="T40" fmla="*/ 72 w 264"/>
                <a:gd name="T41" fmla="*/ 408 h 585"/>
                <a:gd name="T42" fmla="*/ 0 w 264"/>
                <a:gd name="T43" fmla="*/ 50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4" h="585">
                  <a:moveTo>
                    <a:pt x="0" y="507"/>
                  </a:moveTo>
                  <a:lnTo>
                    <a:pt x="54" y="585"/>
                  </a:lnTo>
                  <a:cubicBezTo>
                    <a:pt x="85" y="563"/>
                    <a:pt x="107" y="539"/>
                    <a:pt x="123" y="516"/>
                  </a:cubicBezTo>
                  <a:cubicBezTo>
                    <a:pt x="140" y="491"/>
                    <a:pt x="150" y="468"/>
                    <a:pt x="156" y="452"/>
                  </a:cubicBezTo>
                  <a:cubicBezTo>
                    <a:pt x="159" y="445"/>
                    <a:pt x="160" y="440"/>
                    <a:pt x="162" y="436"/>
                  </a:cubicBezTo>
                  <a:cubicBezTo>
                    <a:pt x="170" y="410"/>
                    <a:pt x="164" y="385"/>
                    <a:pt x="158" y="363"/>
                  </a:cubicBezTo>
                  <a:cubicBezTo>
                    <a:pt x="152" y="340"/>
                    <a:pt x="149" y="325"/>
                    <a:pt x="156" y="311"/>
                  </a:cubicBezTo>
                  <a:cubicBezTo>
                    <a:pt x="163" y="294"/>
                    <a:pt x="176" y="284"/>
                    <a:pt x="191" y="272"/>
                  </a:cubicBezTo>
                  <a:cubicBezTo>
                    <a:pt x="209" y="258"/>
                    <a:pt x="232" y="240"/>
                    <a:pt x="246" y="210"/>
                  </a:cubicBezTo>
                  <a:cubicBezTo>
                    <a:pt x="264" y="174"/>
                    <a:pt x="253" y="133"/>
                    <a:pt x="243" y="94"/>
                  </a:cubicBezTo>
                  <a:cubicBezTo>
                    <a:pt x="237" y="67"/>
                    <a:pt x="229" y="38"/>
                    <a:pt x="233" y="16"/>
                  </a:cubicBezTo>
                  <a:lnTo>
                    <a:pt x="140" y="0"/>
                  </a:lnTo>
                  <a:cubicBezTo>
                    <a:pt x="138" y="10"/>
                    <a:pt x="138" y="20"/>
                    <a:pt x="138" y="30"/>
                  </a:cubicBezTo>
                  <a:cubicBezTo>
                    <a:pt x="138" y="61"/>
                    <a:pt x="145" y="90"/>
                    <a:pt x="152" y="117"/>
                  </a:cubicBezTo>
                  <a:cubicBezTo>
                    <a:pt x="156" y="132"/>
                    <a:pt x="161" y="154"/>
                    <a:pt x="161" y="165"/>
                  </a:cubicBezTo>
                  <a:cubicBezTo>
                    <a:pt x="161" y="167"/>
                    <a:pt x="161" y="169"/>
                    <a:pt x="161" y="170"/>
                  </a:cubicBezTo>
                  <a:cubicBezTo>
                    <a:pt x="157" y="179"/>
                    <a:pt x="148" y="186"/>
                    <a:pt x="133" y="198"/>
                  </a:cubicBezTo>
                  <a:cubicBezTo>
                    <a:pt x="112" y="214"/>
                    <a:pt x="86" y="234"/>
                    <a:pt x="70" y="272"/>
                  </a:cubicBezTo>
                  <a:cubicBezTo>
                    <a:pt x="61" y="291"/>
                    <a:pt x="58" y="310"/>
                    <a:pt x="58" y="327"/>
                  </a:cubicBezTo>
                  <a:cubicBezTo>
                    <a:pt x="58" y="350"/>
                    <a:pt x="63" y="370"/>
                    <a:pt x="67" y="386"/>
                  </a:cubicBezTo>
                  <a:cubicBezTo>
                    <a:pt x="69" y="393"/>
                    <a:pt x="71" y="404"/>
                    <a:pt x="72" y="408"/>
                  </a:cubicBezTo>
                  <a:cubicBezTo>
                    <a:pt x="62" y="438"/>
                    <a:pt x="45" y="476"/>
                    <a:pt x="0" y="507"/>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8" name="Freeform 62">
              <a:extLst>
                <a:ext uri="{FF2B5EF4-FFF2-40B4-BE49-F238E27FC236}">
                  <a16:creationId xmlns:a16="http://schemas.microsoft.com/office/drawing/2014/main" id="{F628AC5D-31DB-2AF6-B592-C9743A1BE4AF}"/>
                </a:ext>
              </a:extLst>
            </p:cNvPr>
            <p:cNvSpPr>
              <a:spLocks/>
            </p:cNvSpPr>
            <p:nvPr/>
          </p:nvSpPr>
          <p:spPr bwMode="auto">
            <a:xfrm>
              <a:off x="11226007" y="-2430462"/>
              <a:ext cx="206375" cy="439738"/>
            </a:xfrm>
            <a:custGeom>
              <a:avLst/>
              <a:gdLst>
                <a:gd name="T0" fmla="*/ 70 w 272"/>
                <a:gd name="T1" fmla="*/ 240 h 576"/>
                <a:gd name="T2" fmla="*/ 83 w 272"/>
                <a:gd name="T3" fmla="*/ 273 h 576"/>
                <a:gd name="T4" fmla="*/ 109 w 272"/>
                <a:gd name="T5" fmla="*/ 293 h 576"/>
                <a:gd name="T6" fmla="*/ 106 w 272"/>
                <a:gd name="T7" fmla="*/ 355 h 576"/>
                <a:gd name="T8" fmla="*/ 104 w 272"/>
                <a:gd name="T9" fmla="*/ 375 h 576"/>
                <a:gd name="T10" fmla="*/ 181 w 272"/>
                <a:gd name="T11" fmla="*/ 433 h 576"/>
                <a:gd name="T12" fmla="*/ 145 w 272"/>
                <a:gd name="T13" fmla="*/ 505 h 576"/>
                <a:gd name="T14" fmla="*/ 202 w 272"/>
                <a:gd name="T15" fmla="*/ 576 h 576"/>
                <a:gd name="T16" fmla="*/ 272 w 272"/>
                <a:gd name="T17" fmla="*/ 512 h 576"/>
                <a:gd name="T18" fmla="*/ 197 w 272"/>
                <a:gd name="T19" fmla="*/ 405 h 576"/>
                <a:gd name="T20" fmla="*/ 197 w 272"/>
                <a:gd name="T21" fmla="*/ 403 h 576"/>
                <a:gd name="T22" fmla="*/ 200 w 272"/>
                <a:gd name="T23" fmla="*/ 368 h 576"/>
                <a:gd name="T24" fmla="*/ 205 w 272"/>
                <a:gd name="T25" fmla="*/ 310 h 576"/>
                <a:gd name="T26" fmla="*/ 197 w 272"/>
                <a:gd name="T27" fmla="*/ 258 h 576"/>
                <a:gd name="T28" fmla="*/ 132 w 272"/>
                <a:gd name="T29" fmla="*/ 192 h 576"/>
                <a:gd name="T30" fmla="*/ 98 w 272"/>
                <a:gd name="T31" fmla="*/ 164 h 576"/>
                <a:gd name="T32" fmla="*/ 98 w 272"/>
                <a:gd name="T33" fmla="*/ 158 h 576"/>
                <a:gd name="T34" fmla="*/ 106 w 272"/>
                <a:gd name="T35" fmla="*/ 122 h 576"/>
                <a:gd name="T36" fmla="*/ 124 w 272"/>
                <a:gd name="T37" fmla="*/ 20 h 576"/>
                <a:gd name="T38" fmla="*/ 124 w 272"/>
                <a:gd name="T39" fmla="*/ 0 h 576"/>
                <a:gd name="T40" fmla="*/ 29 w 272"/>
                <a:gd name="T41" fmla="*/ 6 h 576"/>
                <a:gd name="T42" fmla="*/ 16 w 272"/>
                <a:gd name="T43" fmla="*/ 93 h 576"/>
                <a:gd name="T44" fmla="*/ 4 w 272"/>
                <a:gd name="T45" fmla="*/ 176 h 576"/>
                <a:gd name="T46" fmla="*/ 5 w 272"/>
                <a:gd name="T47" fmla="*/ 180 h 576"/>
                <a:gd name="T48" fmla="*/ 70 w 272"/>
                <a:gd name="T49" fmla="*/ 24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2" h="576">
                  <a:moveTo>
                    <a:pt x="70" y="240"/>
                  </a:moveTo>
                  <a:cubicBezTo>
                    <a:pt x="76" y="252"/>
                    <a:pt x="80" y="263"/>
                    <a:pt x="83" y="273"/>
                  </a:cubicBezTo>
                  <a:cubicBezTo>
                    <a:pt x="92" y="279"/>
                    <a:pt x="106" y="288"/>
                    <a:pt x="109" y="293"/>
                  </a:cubicBezTo>
                  <a:cubicBezTo>
                    <a:pt x="113" y="304"/>
                    <a:pt x="109" y="335"/>
                    <a:pt x="106" y="355"/>
                  </a:cubicBezTo>
                  <a:cubicBezTo>
                    <a:pt x="105" y="362"/>
                    <a:pt x="104" y="369"/>
                    <a:pt x="104" y="375"/>
                  </a:cubicBezTo>
                  <a:cubicBezTo>
                    <a:pt x="126" y="398"/>
                    <a:pt x="162" y="424"/>
                    <a:pt x="181" y="433"/>
                  </a:cubicBezTo>
                  <a:lnTo>
                    <a:pt x="145" y="505"/>
                  </a:lnTo>
                  <a:cubicBezTo>
                    <a:pt x="163" y="530"/>
                    <a:pt x="184" y="555"/>
                    <a:pt x="202" y="576"/>
                  </a:cubicBezTo>
                  <a:lnTo>
                    <a:pt x="272" y="512"/>
                  </a:lnTo>
                  <a:cubicBezTo>
                    <a:pt x="232" y="468"/>
                    <a:pt x="204" y="424"/>
                    <a:pt x="197" y="405"/>
                  </a:cubicBezTo>
                  <a:cubicBezTo>
                    <a:pt x="197" y="405"/>
                    <a:pt x="197" y="404"/>
                    <a:pt x="197" y="403"/>
                  </a:cubicBezTo>
                  <a:cubicBezTo>
                    <a:pt x="197" y="394"/>
                    <a:pt x="199" y="378"/>
                    <a:pt x="200" y="368"/>
                  </a:cubicBezTo>
                  <a:cubicBezTo>
                    <a:pt x="203" y="349"/>
                    <a:pt x="205" y="329"/>
                    <a:pt x="205" y="310"/>
                  </a:cubicBezTo>
                  <a:cubicBezTo>
                    <a:pt x="205" y="292"/>
                    <a:pt x="203" y="274"/>
                    <a:pt x="197" y="258"/>
                  </a:cubicBezTo>
                  <a:cubicBezTo>
                    <a:pt x="184" y="226"/>
                    <a:pt x="155" y="207"/>
                    <a:pt x="132" y="192"/>
                  </a:cubicBezTo>
                  <a:cubicBezTo>
                    <a:pt x="118" y="183"/>
                    <a:pt x="99" y="171"/>
                    <a:pt x="98" y="164"/>
                  </a:cubicBezTo>
                  <a:cubicBezTo>
                    <a:pt x="98" y="162"/>
                    <a:pt x="98" y="160"/>
                    <a:pt x="98" y="158"/>
                  </a:cubicBezTo>
                  <a:cubicBezTo>
                    <a:pt x="98" y="148"/>
                    <a:pt x="101" y="139"/>
                    <a:pt x="106" y="122"/>
                  </a:cubicBezTo>
                  <a:cubicBezTo>
                    <a:pt x="114" y="98"/>
                    <a:pt x="124" y="66"/>
                    <a:pt x="124" y="20"/>
                  </a:cubicBezTo>
                  <a:cubicBezTo>
                    <a:pt x="124" y="14"/>
                    <a:pt x="124" y="7"/>
                    <a:pt x="124" y="0"/>
                  </a:cubicBezTo>
                  <a:lnTo>
                    <a:pt x="29" y="6"/>
                  </a:lnTo>
                  <a:cubicBezTo>
                    <a:pt x="32" y="45"/>
                    <a:pt x="24" y="69"/>
                    <a:pt x="16" y="93"/>
                  </a:cubicBezTo>
                  <a:cubicBezTo>
                    <a:pt x="9" y="116"/>
                    <a:pt x="0" y="143"/>
                    <a:pt x="4" y="176"/>
                  </a:cubicBezTo>
                  <a:cubicBezTo>
                    <a:pt x="5" y="177"/>
                    <a:pt x="5" y="179"/>
                    <a:pt x="5" y="180"/>
                  </a:cubicBezTo>
                  <a:cubicBezTo>
                    <a:pt x="27" y="192"/>
                    <a:pt x="53" y="208"/>
                    <a:pt x="70" y="240"/>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63">
              <a:extLst>
                <a:ext uri="{FF2B5EF4-FFF2-40B4-BE49-F238E27FC236}">
                  <a16:creationId xmlns:a16="http://schemas.microsoft.com/office/drawing/2014/main" id="{3E95861F-8D7D-1E5F-4A71-7DE443F22FF7}"/>
                </a:ext>
              </a:extLst>
            </p:cNvPr>
            <p:cNvSpPr>
              <a:spLocks/>
            </p:cNvSpPr>
            <p:nvPr/>
          </p:nvSpPr>
          <p:spPr bwMode="auto">
            <a:xfrm>
              <a:off x="11049794" y="-2546349"/>
              <a:ext cx="312738" cy="511175"/>
            </a:xfrm>
            <a:custGeom>
              <a:avLst/>
              <a:gdLst>
                <a:gd name="T0" fmla="*/ 100 w 411"/>
                <a:gd name="T1" fmla="*/ 197 h 671"/>
                <a:gd name="T2" fmla="*/ 96 w 411"/>
                <a:gd name="T3" fmla="*/ 244 h 671"/>
                <a:gd name="T4" fmla="*/ 104 w 411"/>
                <a:gd name="T5" fmla="*/ 345 h 671"/>
                <a:gd name="T6" fmla="*/ 180 w 411"/>
                <a:gd name="T7" fmla="*/ 411 h 671"/>
                <a:gd name="T8" fmla="*/ 217 w 411"/>
                <a:gd name="T9" fmla="*/ 438 h 671"/>
                <a:gd name="T10" fmla="*/ 222 w 411"/>
                <a:gd name="T11" fmla="*/ 479 h 671"/>
                <a:gd name="T12" fmla="*/ 235 w 411"/>
                <a:gd name="T13" fmla="*/ 556 h 671"/>
                <a:gd name="T14" fmla="*/ 369 w 411"/>
                <a:gd name="T15" fmla="*/ 671 h 671"/>
                <a:gd name="T16" fmla="*/ 375 w 411"/>
                <a:gd name="T17" fmla="*/ 658 h 671"/>
                <a:gd name="T18" fmla="*/ 411 w 411"/>
                <a:gd name="T19" fmla="*/ 587 h 671"/>
                <a:gd name="T20" fmla="*/ 334 w 411"/>
                <a:gd name="T21" fmla="*/ 528 h 671"/>
                <a:gd name="T22" fmla="*/ 317 w 411"/>
                <a:gd name="T23" fmla="*/ 508 h 671"/>
                <a:gd name="T24" fmla="*/ 316 w 411"/>
                <a:gd name="T25" fmla="*/ 487 h 671"/>
                <a:gd name="T26" fmla="*/ 313 w 411"/>
                <a:gd name="T27" fmla="*/ 426 h 671"/>
                <a:gd name="T28" fmla="*/ 300 w 411"/>
                <a:gd name="T29" fmla="*/ 393 h 671"/>
                <a:gd name="T30" fmla="*/ 235 w 411"/>
                <a:gd name="T31" fmla="*/ 333 h 671"/>
                <a:gd name="T32" fmla="*/ 222 w 411"/>
                <a:gd name="T33" fmla="*/ 326 h 671"/>
                <a:gd name="T34" fmla="*/ 189 w 411"/>
                <a:gd name="T35" fmla="*/ 303 h 671"/>
                <a:gd name="T36" fmla="*/ 188 w 411"/>
                <a:gd name="T37" fmla="*/ 264 h 671"/>
                <a:gd name="T38" fmla="*/ 194 w 411"/>
                <a:gd name="T39" fmla="*/ 189 h 671"/>
                <a:gd name="T40" fmla="*/ 102 w 411"/>
                <a:gd name="T41" fmla="*/ 32 h 671"/>
                <a:gd name="T42" fmla="*/ 73 w 411"/>
                <a:gd name="T43" fmla="*/ 0 h 671"/>
                <a:gd name="T44" fmla="*/ 0 w 411"/>
                <a:gd name="T45" fmla="*/ 60 h 671"/>
                <a:gd name="T46" fmla="*/ 32 w 411"/>
                <a:gd name="T47" fmla="*/ 96 h 671"/>
                <a:gd name="T48" fmla="*/ 100 w 411"/>
                <a:gd name="T49" fmla="*/ 19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671">
                  <a:moveTo>
                    <a:pt x="100" y="197"/>
                  </a:moveTo>
                  <a:cubicBezTo>
                    <a:pt x="102" y="216"/>
                    <a:pt x="99" y="229"/>
                    <a:pt x="96" y="244"/>
                  </a:cubicBezTo>
                  <a:cubicBezTo>
                    <a:pt x="90" y="270"/>
                    <a:pt x="83" y="302"/>
                    <a:pt x="104" y="345"/>
                  </a:cubicBezTo>
                  <a:cubicBezTo>
                    <a:pt x="123" y="383"/>
                    <a:pt x="156" y="399"/>
                    <a:pt x="180" y="411"/>
                  </a:cubicBezTo>
                  <a:cubicBezTo>
                    <a:pt x="199" y="421"/>
                    <a:pt x="210" y="427"/>
                    <a:pt x="217" y="438"/>
                  </a:cubicBezTo>
                  <a:cubicBezTo>
                    <a:pt x="224" y="452"/>
                    <a:pt x="224" y="462"/>
                    <a:pt x="222" y="479"/>
                  </a:cubicBezTo>
                  <a:cubicBezTo>
                    <a:pt x="220" y="499"/>
                    <a:pt x="218" y="526"/>
                    <a:pt x="235" y="556"/>
                  </a:cubicBezTo>
                  <a:cubicBezTo>
                    <a:pt x="264" y="604"/>
                    <a:pt x="337" y="655"/>
                    <a:pt x="369" y="671"/>
                  </a:cubicBezTo>
                  <a:lnTo>
                    <a:pt x="375" y="658"/>
                  </a:lnTo>
                  <a:lnTo>
                    <a:pt x="411" y="587"/>
                  </a:lnTo>
                  <a:cubicBezTo>
                    <a:pt x="392" y="577"/>
                    <a:pt x="356" y="551"/>
                    <a:pt x="334" y="528"/>
                  </a:cubicBezTo>
                  <a:cubicBezTo>
                    <a:pt x="326" y="521"/>
                    <a:pt x="320" y="514"/>
                    <a:pt x="317" y="508"/>
                  </a:cubicBezTo>
                  <a:cubicBezTo>
                    <a:pt x="315" y="505"/>
                    <a:pt x="315" y="501"/>
                    <a:pt x="316" y="487"/>
                  </a:cubicBezTo>
                  <a:cubicBezTo>
                    <a:pt x="318" y="472"/>
                    <a:pt x="319" y="451"/>
                    <a:pt x="313" y="426"/>
                  </a:cubicBezTo>
                  <a:cubicBezTo>
                    <a:pt x="310" y="416"/>
                    <a:pt x="306" y="405"/>
                    <a:pt x="300" y="393"/>
                  </a:cubicBezTo>
                  <a:cubicBezTo>
                    <a:pt x="283" y="361"/>
                    <a:pt x="257" y="345"/>
                    <a:pt x="235" y="333"/>
                  </a:cubicBezTo>
                  <a:cubicBezTo>
                    <a:pt x="230" y="331"/>
                    <a:pt x="226" y="329"/>
                    <a:pt x="222" y="326"/>
                  </a:cubicBezTo>
                  <a:cubicBezTo>
                    <a:pt x="202" y="317"/>
                    <a:pt x="193" y="312"/>
                    <a:pt x="189" y="303"/>
                  </a:cubicBezTo>
                  <a:cubicBezTo>
                    <a:pt x="182" y="290"/>
                    <a:pt x="183" y="285"/>
                    <a:pt x="188" y="264"/>
                  </a:cubicBezTo>
                  <a:cubicBezTo>
                    <a:pt x="192" y="246"/>
                    <a:pt x="197" y="222"/>
                    <a:pt x="194" y="189"/>
                  </a:cubicBezTo>
                  <a:cubicBezTo>
                    <a:pt x="189" y="127"/>
                    <a:pt x="141" y="74"/>
                    <a:pt x="102" y="32"/>
                  </a:cubicBezTo>
                  <a:lnTo>
                    <a:pt x="73" y="0"/>
                  </a:lnTo>
                  <a:lnTo>
                    <a:pt x="0" y="60"/>
                  </a:lnTo>
                  <a:lnTo>
                    <a:pt x="32" y="96"/>
                  </a:lnTo>
                  <a:cubicBezTo>
                    <a:pt x="61" y="128"/>
                    <a:pt x="98" y="167"/>
                    <a:pt x="100" y="197"/>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64">
              <a:extLst>
                <a:ext uri="{FF2B5EF4-FFF2-40B4-BE49-F238E27FC236}">
                  <a16:creationId xmlns:a16="http://schemas.microsoft.com/office/drawing/2014/main" id="{6CFF4A52-2F2D-9272-7521-D46D2AA07DBF}"/>
                </a:ext>
              </a:extLst>
            </p:cNvPr>
            <p:cNvSpPr>
              <a:spLocks/>
            </p:cNvSpPr>
            <p:nvPr/>
          </p:nvSpPr>
          <p:spPr bwMode="auto">
            <a:xfrm>
              <a:off x="11445082" y="-2622549"/>
              <a:ext cx="160338" cy="404813"/>
            </a:xfrm>
            <a:custGeom>
              <a:avLst/>
              <a:gdLst>
                <a:gd name="T0" fmla="*/ 1 w 211"/>
                <a:gd name="T1" fmla="*/ 360 h 531"/>
                <a:gd name="T2" fmla="*/ 104 w 211"/>
                <a:gd name="T3" fmla="*/ 531 h 531"/>
                <a:gd name="T4" fmla="*/ 211 w 211"/>
                <a:gd name="T5" fmla="*/ 375 h 531"/>
                <a:gd name="T6" fmla="*/ 136 w 211"/>
                <a:gd name="T7" fmla="*/ 15 h 531"/>
                <a:gd name="T8" fmla="*/ 88 w 211"/>
                <a:gd name="T9" fmla="*/ 0 h 531"/>
                <a:gd name="T10" fmla="*/ 0 w 211"/>
                <a:gd name="T11" fmla="*/ 360 h 531"/>
              </a:gdLst>
              <a:ahLst/>
              <a:cxnLst>
                <a:cxn ang="0">
                  <a:pos x="T0" y="T1"/>
                </a:cxn>
                <a:cxn ang="0">
                  <a:pos x="T2" y="T3"/>
                </a:cxn>
                <a:cxn ang="0">
                  <a:pos x="T4" y="T5"/>
                </a:cxn>
                <a:cxn ang="0">
                  <a:pos x="T6" y="T7"/>
                </a:cxn>
                <a:cxn ang="0">
                  <a:pos x="T8" y="T9"/>
                </a:cxn>
                <a:cxn ang="0">
                  <a:pos x="T10" y="T11"/>
                </a:cxn>
              </a:cxnLst>
              <a:rect l="0" t="0" r="r" b="b"/>
              <a:pathLst>
                <a:path w="211" h="531">
                  <a:moveTo>
                    <a:pt x="1" y="360"/>
                  </a:moveTo>
                  <a:cubicBezTo>
                    <a:pt x="1" y="433"/>
                    <a:pt x="18" y="531"/>
                    <a:pt x="104" y="531"/>
                  </a:cubicBezTo>
                  <a:cubicBezTo>
                    <a:pt x="189" y="531"/>
                    <a:pt x="211" y="421"/>
                    <a:pt x="211" y="375"/>
                  </a:cubicBezTo>
                  <a:cubicBezTo>
                    <a:pt x="211" y="336"/>
                    <a:pt x="151" y="167"/>
                    <a:pt x="136" y="15"/>
                  </a:cubicBezTo>
                  <a:cubicBezTo>
                    <a:pt x="117" y="14"/>
                    <a:pt x="102" y="9"/>
                    <a:pt x="88" y="0"/>
                  </a:cubicBezTo>
                  <a:cubicBezTo>
                    <a:pt x="75" y="172"/>
                    <a:pt x="0" y="294"/>
                    <a:pt x="0" y="360"/>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1" name="Freeform 65">
              <a:extLst>
                <a:ext uri="{FF2B5EF4-FFF2-40B4-BE49-F238E27FC236}">
                  <a16:creationId xmlns:a16="http://schemas.microsoft.com/office/drawing/2014/main" id="{8833E8F4-19A5-906E-E3B9-9115B48789F0}"/>
                </a:ext>
              </a:extLst>
            </p:cNvPr>
            <p:cNvSpPr>
              <a:spLocks noEditPoints="1"/>
            </p:cNvSpPr>
            <p:nvPr/>
          </p:nvSpPr>
          <p:spPr bwMode="auto">
            <a:xfrm>
              <a:off x="11454607" y="-3419474"/>
              <a:ext cx="1285875" cy="808038"/>
            </a:xfrm>
            <a:custGeom>
              <a:avLst/>
              <a:gdLst>
                <a:gd name="T0" fmla="*/ 1320 w 1687"/>
                <a:gd name="T1" fmla="*/ 30 h 1060"/>
                <a:gd name="T2" fmla="*/ 204 w 1687"/>
                <a:gd name="T3" fmla="*/ 228 h 1060"/>
                <a:gd name="T4" fmla="*/ 0 w 1687"/>
                <a:gd name="T5" fmla="*/ 116 h 1060"/>
                <a:gd name="T6" fmla="*/ 86 w 1687"/>
                <a:gd name="T7" fmla="*/ 629 h 1060"/>
                <a:gd name="T8" fmla="*/ 15 w 1687"/>
                <a:gd name="T9" fmla="*/ 919 h 1060"/>
                <a:gd name="T10" fmla="*/ 74 w 1687"/>
                <a:gd name="T11" fmla="*/ 1046 h 1060"/>
                <a:gd name="T12" fmla="*/ 122 w 1687"/>
                <a:gd name="T13" fmla="*/ 1060 h 1060"/>
                <a:gd name="T14" fmla="*/ 124 w 1687"/>
                <a:gd name="T15" fmla="*/ 1060 h 1060"/>
                <a:gd name="T16" fmla="*/ 224 w 1687"/>
                <a:gd name="T17" fmla="*/ 914 h 1060"/>
                <a:gd name="T18" fmla="*/ 177 w 1687"/>
                <a:gd name="T19" fmla="*/ 737 h 1060"/>
                <a:gd name="T20" fmla="*/ 272 w 1687"/>
                <a:gd name="T21" fmla="*/ 674 h 1060"/>
                <a:gd name="T22" fmla="*/ 1430 w 1687"/>
                <a:gd name="T23" fmla="*/ 476 h 1060"/>
                <a:gd name="T24" fmla="*/ 1664 w 1687"/>
                <a:gd name="T25" fmla="*/ 207 h 1060"/>
                <a:gd name="T26" fmla="*/ 1321 w 1687"/>
                <a:gd name="T27" fmla="*/ 30 h 1060"/>
                <a:gd name="T28" fmla="*/ 1385 w 1687"/>
                <a:gd name="T29" fmla="*/ 378 h 1060"/>
                <a:gd name="T30" fmla="*/ 157 w 1687"/>
                <a:gd name="T31" fmla="*/ 493 h 1060"/>
                <a:gd name="T32" fmla="*/ 134 w 1687"/>
                <a:gd name="T33" fmla="*/ 337 h 1060"/>
                <a:gd name="T34" fmla="*/ 1352 w 1687"/>
                <a:gd name="T35" fmla="*/ 126 h 1060"/>
                <a:gd name="T36" fmla="*/ 1570 w 1687"/>
                <a:gd name="T37" fmla="*/ 237 h 1060"/>
                <a:gd name="T38" fmla="*/ 1386 w 1687"/>
                <a:gd name="T39" fmla="*/ 37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87" h="1060">
                  <a:moveTo>
                    <a:pt x="1320" y="30"/>
                  </a:moveTo>
                  <a:cubicBezTo>
                    <a:pt x="1134" y="59"/>
                    <a:pt x="285" y="212"/>
                    <a:pt x="204" y="228"/>
                  </a:cubicBezTo>
                  <a:cubicBezTo>
                    <a:pt x="83" y="251"/>
                    <a:pt x="55" y="142"/>
                    <a:pt x="0" y="116"/>
                  </a:cubicBezTo>
                  <a:cubicBezTo>
                    <a:pt x="0" y="116"/>
                    <a:pt x="81" y="594"/>
                    <a:pt x="86" y="629"/>
                  </a:cubicBezTo>
                  <a:cubicBezTo>
                    <a:pt x="103" y="757"/>
                    <a:pt x="15" y="823"/>
                    <a:pt x="15" y="919"/>
                  </a:cubicBezTo>
                  <a:cubicBezTo>
                    <a:pt x="15" y="953"/>
                    <a:pt x="30" y="1017"/>
                    <a:pt x="74" y="1046"/>
                  </a:cubicBezTo>
                  <a:cubicBezTo>
                    <a:pt x="88" y="1055"/>
                    <a:pt x="103" y="1060"/>
                    <a:pt x="122" y="1060"/>
                  </a:cubicBezTo>
                  <a:lnTo>
                    <a:pt x="124" y="1060"/>
                  </a:lnTo>
                  <a:cubicBezTo>
                    <a:pt x="207" y="1060"/>
                    <a:pt x="224" y="977"/>
                    <a:pt x="224" y="914"/>
                  </a:cubicBezTo>
                  <a:cubicBezTo>
                    <a:pt x="224" y="817"/>
                    <a:pt x="177" y="761"/>
                    <a:pt x="177" y="737"/>
                  </a:cubicBezTo>
                  <a:cubicBezTo>
                    <a:pt x="177" y="713"/>
                    <a:pt x="197" y="686"/>
                    <a:pt x="272" y="674"/>
                  </a:cubicBezTo>
                  <a:cubicBezTo>
                    <a:pt x="347" y="662"/>
                    <a:pt x="1283" y="500"/>
                    <a:pt x="1430" y="476"/>
                  </a:cubicBezTo>
                  <a:cubicBezTo>
                    <a:pt x="1578" y="452"/>
                    <a:pt x="1687" y="331"/>
                    <a:pt x="1664" y="207"/>
                  </a:cubicBezTo>
                  <a:cubicBezTo>
                    <a:pt x="1640" y="83"/>
                    <a:pt x="1507" y="0"/>
                    <a:pt x="1321" y="30"/>
                  </a:cubicBezTo>
                  <a:moveTo>
                    <a:pt x="1385" y="378"/>
                  </a:moveTo>
                  <a:cubicBezTo>
                    <a:pt x="1259" y="386"/>
                    <a:pt x="157" y="493"/>
                    <a:pt x="157" y="493"/>
                  </a:cubicBezTo>
                  <a:lnTo>
                    <a:pt x="134" y="337"/>
                  </a:lnTo>
                  <a:cubicBezTo>
                    <a:pt x="134" y="337"/>
                    <a:pt x="1223" y="148"/>
                    <a:pt x="1352" y="126"/>
                  </a:cubicBezTo>
                  <a:cubicBezTo>
                    <a:pt x="1480" y="105"/>
                    <a:pt x="1570" y="156"/>
                    <a:pt x="1570" y="237"/>
                  </a:cubicBezTo>
                  <a:cubicBezTo>
                    <a:pt x="1570" y="318"/>
                    <a:pt x="1511" y="371"/>
                    <a:pt x="1386" y="379"/>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2" name="Freeform 66">
              <a:extLst>
                <a:ext uri="{FF2B5EF4-FFF2-40B4-BE49-F238E27FC236}">
                  <a16:creationId xmlns:a16="http://schemas.microsoft.com/office/drawing/2014/main" id="{0E7018F4-9F9B-AD4A-B99B-F56905DEEAA3}"/>
                </a:ext>
              </a:extLst>
            </p:cNvPr>
            <p:cNvSpPr>
              <a:spLocks/>
            </p:cNvSpPr>
            <p:nvPr/>
          </p:nvSpPr>
          <p:spPr bwMode="auto">
            <a:xfrm>
              <a:off x="13945394" y="-2663824"/>
              <a:ext cx="160338" cy="349250"/>
            </a:xfrm>
            <a:custGeom>
              <a:avLst/>
              <a:gdLst>
                <a:gd name="T0" fmla="*/ 80 w 211"/>
                <a:gd name="T1" fmla="*/ 7 h 457"/>
                <a:gd name="T2" fmla="*/ 0 w 211"/>
                <a:gd name="T3" fmla="*/ 299 h 457"/>
                <a:gd name="T4" fmla="*/ 99 w 211"/>
                <a:gd name="T5" fmla="*/ 457 h 457"/>
                <a:gd name="T6" fmla="*/ 211 w 211"/>
                <a:gd name="T7" fmla="*/ 284 h 457"/>
                <a:gd name="T8" fmla="*/ 139 w 211"/>
                <a:gd name="T9" fmla="*/ 0 h 457"/>
                <a:gd name="T10" fmla="*/ 97 w 211"/>
                <a:gd name="T11" fmla="*/ 9 h 457"/>
                <a:gd name="T12" fmla="*/ 81 w 211"/>
                <a:gd name="T13" fmla="*/ 7 h 457"/>
              </a:gdLst>
              <a:ahLst/>
              <a:cxnLst>
                <a:cxn ang="0">
                  <a:pos x="T0" y="T1"/>
                </a:cxn>
                <a:cxn ang="0">
                  <a:pos x="T2" y="T3"/>
                </a:cxn>
                <a:cxn ang="0">
                  <a:pos x="T4" y="T5"/>
                </a:cxn>
                <a:cxn ang="0">
                  <a:pos x="T6" y="T7"/>
                </a:cxn>
                <a:cxn ang="0">
                  <a:pos x="T8" y="T9"/>
                </a:cxn>
                <a:cxn ang="0">
                  <a:pos x="T10" y="T11"/>
                </a:cxn>
                <a:cxn ang="0">
                  <a:pos x="T12" y="T13"/>
                </a:cxn>
              </a:cxnLst>
              <a:rect l="0" t="0" r="r" b="b"/>
              <a:pathLst>
                <a:path w="211" h="457">
                  <a:moveTo>
                    <a:pt x="80" y="7"/>
                  </a:moveTo>
                  <a:cubicBezTo>
                    <a:pt x="55" y="138"/>
                    <a:pt x="0" y="264"/>
                    <a:pt x="0" y="299"/>
                  </a:cubicBezTo>
                  <a:cubicBezTo>
                    <a:pt x="0" y="344"/>
                    <a:pt x="13" y="457"/>
                    <a:pt x="99" y="457"/>
                  </a:cubicBezTo>
                  <a:cubicBezTo>
                    <a:pt x="184" y="457"/>
                    <a:pt x="211" y="357"/>
                    <a:pt x="211" y="284"/>
                  </a:cubicBezTo>
                  <a:cubicBezTo>
                    <a:pt x="211" y="227"/>
                    <a:pt x="160" y="134"/>
                    <a:pt x="139" y="0"/>
                  </a:cubicBezTo>
                  <a:cubicBezTo>
                    <a:pt x="127" y="5"/>
                    <a:pt x="113" y="9"/>
                    <a:pt x="97" y="9"/>
                  </a:cubicBezTo>
                  <a:cubicBezTo>
                    <a:pt x="91" y="9"/>
                    <a:pt x="86" y="8"/>
                    <a:pt x="81" y="7"/>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3" name="Freeform 67">
              <a:extLst>
                <a:ext uri="{FF2B5EF4-FFF2-40B4-BE49-F238E27FC236}">
                  <a16:creationId xmlns:a16="http://schemas.microsoft.com/office/drawing/2014/main" id="{88D1226A-389D-813B-9F0F-AC3281E0FFC2}"/>
                </a:ext>
              </a:extLst>
            </p:cNvPr>
            <p:cNvSpPr>
              <a:spLocks noEditPoints="1"/>
            </p:cNvSpPr>
            <p:nvPr/>
          </p:nvSpPr>
          <p:spPr bwMode="auto">
            <a:xfrm>
              <a:off x="12772232" y="-3449637"/>
              <a:ext cx="1347788" cy="793750"/>
            </a:xfrm>
            <a:custGeom>
              <a:avLst/>
              <a:gdLst>
                <a:gd name="T0" fmla="*/ 251 w 1768"/>
                <a:gd name="T1" fmla="*/ 488 h 1041"/>
                <a:gd name="T2" fmla="*/ 1510 w 1768"/>
                <a:gd name="T3" fmla="*/ 696 h 1041"/>
                <a:gd name="T4" fmla="*/ 1587 w 1768"/>
                <a:gd name="T5" fmla="*/ 743 h 1041"/>
                <a:gd name="T6" fmla="*/ 1542 w 1768"/>
                <a:gd name="T7" fmla="*/ 875 h 1041"/>
                <a:gd name="T8" fmla="*/ 1619 w 1768"/>
                <a:gd name="T9" fmla="*/ 1039 h 1041"/>
                <a:gd name="T10" fmla="*/ 1635 w 1768"/>
                <a:gd name="T11" fmla="*/ 1041 h 1041"/>
                <a:gd name="T12" fmla="*/ 1678 w 1768"/>
                <a:gd name="T13" fmla="*/ 1032 h 1041"/>
                <a:gd name="T14" fmla="*/ 1749 w 1768"/>
                <a:gd name="T15" fmla="*/ 888 h 1041"/>
                <a:gd name="T16" fmla="*/ 1695 w 1768"/>
                <a:gd name="T17" fmla="*/ 652 h 1041"/>
                <a:gd name="T18" fmla="*/ 1768 w 1768"/>
                <a:gd name="T19" fmla="*/ 152 h 1041"/>
                <a:gd name="T20" fmla="*/ 1578 w 1768"/>
                <a:gd name="T21" fmla="*/ 250 h 1041"/>
                <a:gd name="T22" fmla="*/ 360 w 1768"/>
                <a:gd name="T23" fmla="*/ 30 h 1041"/>
                <a:gd name="T24" fmla="*/ 24 w 1768"/>
                <a:gd name="T25" fmla="*/ 221 h 1041"/>
                <a:gd name="T26" fmla="*/ 251 w 1768"/>
                <a:gd name="T27" fmla="*/ 488 h 1041"/>
                <a:gd name="T28" fmla="*/ 362 w 1768"/>
                <a:gd name="T29" fmla="*/ 122 h 1041"/>
                <a:gd name="T30" fmla="*/ 1644 w 1768"/>
                <a:gd name="T31" fmla="*/ 345 h 1041"/>
                <a:gd name="T32" fmla="*/ 1620 w 1768"/>
                <a:gd name="T33" fmla="*/ 500 h 1041"/>
                <a:gd name="T34" fmla="*/ 302 w 1768"/>
                <a:gd name="T35" fmla="*/ 388 h 1041"/>
                <a:gd name="T36" fmla="*/ 118 w 1768"/>
                <a:gd name="T37" fmla="*/ 256 h 1041"/>
                <a:gd name="T38" fmla="*/ 363 w 1768"/>
                <a:gd name="T39" fmla="*/ 122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8" h="1041">
                  <a:moveTo>
                    <a:pt x="251" y="488"/>
                  </a:moveTo>
                  <a:cubicBezTo>
                    <a:pt x="399" y="512"/>
                    <a:pt x="1435" y="685"/>
                    <a:pt x="1510" y="696"/>
                  </a:cubicBezTo>
                  <a:cubicBezTo>
                    <a:pt x="1552" y="703"/>
                    <a:pt x="1587" y="731"/>
                    <a:pt x="1587" y="743"/>
                  </a:cubicBezTo>
                  <a:cubicBezTo>
                    <a:pt x="1587" y="755"/>
                    <a:pt x="1542" y="799"/>
                    <a:pt x="1542" y="875"/>
                  </a:cubicBezTo>
                  <a:cubicBezTo>
                    <a:pt x="1542" y="934"/>
                    <a:pt x="1551" y="1026"/>
                    <a:pt x="1619" y="1039"/>
                  </a:cubicBezTo>
                  <a:cubicBezTo>
                    <a:pt x="1624" y="1040"/>
                    <a:pt x="1629" y="1041"/>
                    <a:pt x="1635" y="1041"/>
                  </a:cubicBezTo>
                  <a:cubicBezTo>
                    <a:pt x="1651" y="1041"/>
                    <a:pt x="1665" y="1037"/>
                    <a:pt x="1678" y="1032"/>
                  </a:cubicBezTo>
                  <a:cubicBezTo>
                    <a:pt x="1729" y="1009"/>
                    <a:pt x="1749" y="946"/>
                    <a:pt x="1749" y="888"/>
                  </a:cubicBezTo>
                  <a:cubicBezTo>
                    <a:pt x="1749" y="753"/>
                    <a:pt x="1679" y="779"/>
                    <a:pt x="1695" y="652"/>
                  </a:cubicBezTo>
                  <a:cubicBezTo>
                    <a:pt x="1700" y="616"/>
                    <a:pt x="1768" y="152"/>
                    <a:pt x="1768" y="152"/>
                  </a:cubicBezTo>
                  <a:cubicBezTo>
                    <a:pt x="1713" y="178"/>
                    <a:pt x="1699" y="273"/>
                    <a:pt x="1578" y="250"/>
                  </a:cubicBezTo>
                  <a:cubicBezTo>
                    <a:pt x="1496" y="234"/>
                    <a:pt x="546" y="59"/>
                    <a:pt x="360" y="30"/>
                  </a:cubicBezTo>
                  <a:cubicBezTo>
                    <a:pt x="174" y="0"/>
                    <a:pt x="48" y="97"/>
                    <a:pt x="24" y="221"/>
                  </a:cubicBezTo>
                  <a:cubicBezTo>
                    <a:pt x="0" y="345"/>
                    <a:pt x="104" y="465"/>
                    <a:pt x="251" y="488"/>
                  </a:cubicBezTo>
                  <a:moveTo>
                    <a:pt x="362" y="122"/>
                  </a:moveTo>
                  <a:cubicBezTo>
                    <a:pt x="490" y="143"/>
                    <a:pt x="1644" y="345"/>
                    <a:pt x="1644" y="345"/>
                  </a:cubicBezTo>
                  <a:lnTo>
                    <a:pt x="1620" y="500"/>
                  </a:lnTo>
                  <a:cubicBezTo>
                    <a:pt x="1620" y="500"/>
                    <a:pt x="427" y="396"/>
                    <a:pt x="302" y="388"/>
                  </a:cubicBezTo>
                  <a:cubicBezTo>
                    <a:pt x="176" y="380"/>
                    <a:pt x="118" y="337"/>
                    <a:pt x="118" y="256"/>
                  </a:cubicBezTo>
                  <a:cubicBezTo>
                    <a:pt x="118" y="175"/>
                    <a:pt x="219" y="99"/>
                    <a:pt x="363" y="122"/>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4" name="Freeform 68">
              <a:extLst>
                <a:ext uri="{FF2B5EF4-FFF2-40B4-BE49-F238E27FC236}">
                  <a16:creationId xmlns:a16="http://schemas.microsoft.com/office/drawing/2014/main" id="{126326AC-459D-1AF3-DF67-F1E45D46DC27}"/>
                </a:ext>
              </a:extLst>
            </p:cNvPr>
            <p:cNvSpPr>
              <a:spLocks/>
            </p:cNvSpPr>
            <p:nvPr/>
          </p:nvSpPr>
          <p:spPr bwMode="auto">
            <a:xfrm>
              <a:off x="14264482" y="-2906712"/>
              <a:ext cx="296863" cy="519113"/>
            </a:xfrm>
            <a:custGeom>
              <a:avLst/>
              <a:gdLst>
                <a:gd name="T0" fmla="*/ 80 w 390"/>
                <a:gd name="T1" fmla="*/ 475 h 681"/>
                <a:gd name="T2" fmla="*/ 73 w 390"/>
                <a:gd name="T3" fmla="*/ 511 h 681"/>
                <a:gd name="T4" fmla="*/ 0 w 390"/>
                <a:gd name="T5" fmla="*/ 589 h 681"/>
                <a:gd name="T6" fmla="*/ 21 w 390"/>
                <a:gd name="T7" fmla="*/ 681 h 681"/>
                <a:gd name="T8" fmla="*/ 160 w 390"/>
                <a:gd name="T9" fmla="*/ 550 h 681"/>
                <a:gd name="T10" fmla="*/ 175 w 390"/>
                <a:gd name="T11" fmla="*/ 470 h 681"/>
                <a:gd name="T12" fmla="*/ 186 w 390"/>
                <a:gd name="T13" fmla="*/ 429 h 681"/>
                <a:gd name="T14" fmla="*/ 208 w 390"/>
                <a:gd name="T15" fmla="*/ 412 h 681"/>
                <a:gd name="T16" fmla="*/ 285 w 390"/>
                <a:gd name="T17" fmla="*/ 350 h 681"/>
                <a:gd name="T18" fmla="*/ 297 w 390"/>
                <a:gd name="T19" fmla="*/ 226 h 681"/>
                <a:gd name="T20" fmla="*/ 293 w 390"/>
                <a:gd name="T21" fmla="*/ 181 h 681"/>
                <a:gd name="T22" fmla="*/ 339 w 390"/>
                <a:gd name="T23" fmla="*/ 115 h 681"/>
                <a:gd name="T24" fmla="*/ 390 w 390"/>
                <a:gd name="T25" fmla="*/ 58 h 681"/>
                <a:gd name="T26" fmla="*/ 316 w 390"/>
                <a:gd name="T27" fmla="*/ 0 h 681"/>
                <a:gd name="T28" fmla="*/ 272 w 390"/>
                <a:gd name="T29" fmla="*/ 49 h 681"/>
                <a:gd name="T30" fmla="*/ 200 w 390"/>
                <a:gd name="T31" fmla="*/ 166 h 681"/>
                <a:gd name="T32" fmla="*/ 204 w 390"/>
                <a:gd name="T33" fmla="*/ 245 h 681"/>
                <a:gd name="T34" fmla="*/ 202 w 390"/>
                <a:gd name="T35" fmla="*/ 305 h 681"/>
                <a:gd name="T36" fmla="*/ 185 w 390"/>
                <a:gd name="T37" fmla="*/ 320 h 681"/>
                <a:gd name="T38" fmla="*/ 107 w 390"/>
                <a:gd name="T39" fmla="*/ 378 h 681"/>
                <a:gd name="T40" fmla="*/ 81 w 390"/>
                <a:gd name="T41" fmla="*/ 474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0" h="681">
                  <a:moveTo>
                    <a:pt x="80" y="475"/>
                  </a:moveTo>
                  <a:cubicBezTo>
                    <a:pt x="80" y="488"/>
                    <a:pt x="81" y="495"/>
                    <a:pt x="73" y="511"/>
                  </a:cubicBezTo>
                  <a:cubicBezTo>
                    <a:pt x="60" y="542"/>
                    <a:pt x="36" y="580"/>
                    <a:pt x="0" y="589"/>
                  </a:cubicBezTo>
                  <a:lnTo>
                    <a:pt x="21" y="681"/>
                  </a:lnTo>
                  <a:cubicBezTo>
                    <a:pt x="62" y="671"/>
                    <a:pt x="120" y="641"/>
                    <a:pt x="160" y="550"/>
                  </a:cubicBezTo>
                  <a:cubicBezTo>
                    <a:pt x="177" y="513"/>
                    <a:pt x="176" y="487"/>
                    <a:pt x="175" y="470"/>
                  </a:cubicBezTo>
                  <a:cubicBezTo>
                    <a:pt x="174" y="455"/>
                    <a:pt x="174" y="449"/>
                    <a:pt x="186" y="429"/>
                  </a:cubicBezTo>
                  <a:cubicBezTo>
                    <a:pt x="195" y="415"/>
                    <a:pt x="198" y="414"/>
                    <a:pt x="208" y="412"/>
                  </a:cubicBezTo>
                  <a:cubicBezTo>
                    <a:pt x="233" y="405"/>
                    <a:pt x="261" y="395"/>
                    <a:pt x="285" y="350"/>
                  </a:cubicBezTo>
                  <a:cubicBezTo>
                    <a:pt x="312" y="299"/>
                    <a:pt x="303" y="257"/>
                    <a:pt x="297" y="226"/>
                  </a:cubicBezTo>
                  <a:cubicBezTo>
                    <a:pt x="293" y="209"/>
                    <a:pt x="290" y="195"/>
                    <a:pt x="293" y="181"/>
                  </a:cubicBezTo>
                  <a:cubicBezTo>
                    <a:pt x="296" y="160"/>
                    <a:pt x="311" y="144"/>
                    <a:pt x="339" y="115"/>
                  </a:cubicBezTo>
                  <a:cubicBezTo>
                    <a:pt x="355" y="99"/>
                    <a:pt x="372" y="81"/>
                    <a:pt x="390" y="58"/>
                  </a:cubicBezTo>
                  <a:lnTo>
                    <a:pt x="316" y="0"/>
                  </a:lnTo>
                  <a:cubicBezTo>
                    <a:pt x="301" y="18"/>
                    <a:pt x="286" y="34"/>
                    <a:pt x="272" y="49"/>
                  </a:cubicBezTo>
                  <a:cubicBezTo>
                    <a:pt x="240" y="81"/>
                    <a:pt x="208" y="115"/>
                    <a:pt x="200" y="166"/>
                  </a:cubicBezTo>
                  <a:cubicBezTo>
                    <a:pt x="195" y="197"/>
                    <a:pt x="200" y="224"/>
                    <a:pt x="204" y="245"/>
                  </a:cubicBezTo>
                  <a:cubicBezTo>
                    <a:pt x="210" y="272"/>
                    <a:pt x="212" y="285"/>
                    <a:pt x="202" y="305"/>
                  </a:cubicBezTo>
                  <a:cubicBezTo>
                    <a:pt x="195" y="317"/>
                    <a:pt x="195" y="317"/>
                    <a:pt x="185" y="320"/>
                  </a:cubicBezTo>
                  <a:cubicBezTo>
                    <a:pt x="161" y="326"/>
                    <a:pt x="133" y="336"/>
                    <a:pt x="107" y="378"/>
                  </a:cubicBezTo>
                  <a:cubicBezTo>
                    <a:pt x="80" y="420"/>
                    <a:pt x="79" y="447"/>
                    <a:pt x="81" y="474"/>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69">
              <a:extLst>
                <a:ext uri="{FF2B5EF4-FFF2-40B4-BE49-F238E27FC236}">
                  <a16:creationId xmlns:a16="http://schemas.microsoft.com/office/drawing/2014/main" id="{445590EE-2A6A-F1D8-C3BC-754602A7D084}"/>
                </a:ext>
              </a:extLst>
            </p:cNvPr>
            <p:cNvSpPr>
              <a:spLocks/>
            </p:cNvSpPr>
            <p:nvPr/>
          </p:nvSpPr>
          <p:spPr bwMode="auto">
            <a:xfrm>
              <a:off x="14137482" y="-2852737"/>
              <a:ext cx="209550" cy="442913"/>
            </a:xfrm>
            <a:custGeom>
              <a:avLst/>
              <a:gdLst>
                <a:gd name="T0" fmla="*/ 84 w 275"/>
                <a:gd name="T1" fmla="*/ 564 h 582"/>
                <a:gd name="T2" fmla="*/ 164 w 275"/>
                <a:gd name="T3" fmla="*/ 443 h 582"/>
                <a:gd name="T4" fmla="*/ 172 w 275"/>
                <a:gd name="T5" fmla="*/ 348 h 582"/>
                <a:gd name="T6" fmla="*/ 175 w 275"/>
                <a:gd name="T7" fmla="*/ 293 h 582"/>
                <a:gd name="T8" fmla="*/ 193 w 275"/>
                <a:gd name="T9" fmla="*/ 274 h 582"/>
                <a:gd name="T10" fmla="*/ 262 w 275"/>
                <a:gd name="T11" fmla="*/ 186 h 582"/>
                <a:gd name="T12" fmla="*/ 248 w 275"/>
                <a:gd name="T13" fmla="*/ 74 h 582"/>
                <a:gd name="T14" fmla="*/ 239 w 275"/>
                <a:gd name="T15" fmla="*/ 17 h 582"/>
                <a:gd name="T16" fmla="*/ 146 w 275"/>
                <a:gd name="T17" fmla="*/ 0 h 582"/>
                <a:gd name="T18" fmla="*/ 162 w 275"/>
                <a:gd name="T19" fmla="*/ 113 h 582"/>
                <a:gd name="T20" fmla="*/ 170 w 275"/>
                <a:gd name="T21" fmla="*/ 162 h 582"/>
                <a:gd name="T22" fmla="*/ 148 w 275"/>
                <a:gd name="T23" fmla="*/ 190 h 582"/>
                <a:gd name="T24" fmla="*/ 84 w 275"/>
                <a:gd name="T25" fmla="*/ 268 h 582"/>
                <a:gd name="T26" fmla="*/ 78 w 275"/>
                <a:gd name="T27" fmla="*/ 358 h 582"/>
                <a:gd name="T28" fmla="*/ 74 w 275"/>
                <a:gd name="T29" fmla="*/ 414 h 582"/>
                <a:gd name="T30" fmla="*/ 22 w 275"/>
                <a:gd name="T31" fmla="*/ 492 h 582"/>
                <a:gd name="T32" fmla="*/ 0 w 275"/>
                <a:gd name="T33" fmla="*/ 512 h 582"/>
                <a:gd name="T34" fmla="*/ 63 w 275"/>
                <a:gd name="T35" fmla="*/ 582 h 582"/>
                <a:gd name="T36" fmla="*/ 84 w 275"/>
                <a:gd name="T37" fmla="*/ 56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582">
                  <a:moveTo>
                    <a:pt x="84" y="564"/>
                  </a:moveTo>
                  <a:cubicBezTo>
                    <a:pt x="130" y="524"/>
                    <a:pt x="144" y="509"/>
                    <a:pt x="164" y="443"/>
                  </a:cubicBezTo>
                  <a:cubicBezTo>
                    <a:pt x="178" y="400"/>
                    <a:pt x="175" y="371"/>
                    <a:pt x="172" y="348"/>
                  </a:cubicBezTo>
                  <a:cubicBezTo>
                    <a:pt x="170" y="330"/>
                    <a:pt x="169" y="317"/>
                    <a:pt x="175" y="293"/>
                  </a:cubicBezTo>
                  <a:cubicBezTo>
                    <a:pt x="178" y="281"/>
                    <a:pt x="180" y="281"/>
                    <a:pt x="193" y="274"/>
                  </a:cubicBezTo>
                  <a:cubicBezTo>
                    <a:pt x="213" y="263"/>
                    <a:pt x="247" y="245"/>
                    <a:pt x="262" y="186"/>
                  </a:cubicBezTo>
                  <a:cubicBezTo>
                    <a:pt x="275" y="132"/>
                    <a:pt x="260" y="98"/>
                    <a:pt x="248" y="74"/>
                  </a:cubicBezTo>
                  <a:cubicBezTo>
                    <a:pt x="239" y="54"/>
                    <a:pt x="234" y="43"/>
                    <a:pt x="239" y="17"/>
                  </a:cubicBezTo>
                  <a:lnTo>
                    <a:pt x="146" y="0"/>
                  </a:lnTo>
                  <a:cubicBezTo>
                    <a:pt x="136" y="55"/>
                    <a:pt x="151" y="88"/>
                    <a:pt x="162" y="113"/>
                  </a:cubicBezTo>
                  <a:cubicBezTo>
                    <a:pt x="171" y="132"/>
                    <a:pt x="175" y="141"/>
                    <a:pt x="170" y="162"/>
                  </a:cubicBezTo>
                  <a:cubicBezTo>
                    <a:pt x="165" y="180"/>
                    <a:pt x="162" y="182"/>
                    <a:pt x="148" y="190"/>
                  </a:cubicBezTo>
                  <a:cubicBezTo>
                    <a:pt x="129" y="200"/>
                    <a:pt x="98" y="217"/>
                    <a:pt x="84" y="268"/>
                  </a:cubicBezTo>
                  <a:cubicBezTo>
                    <a:pt x="73" y="309"/>
                    <a:pt x="76" y="336"/>
                    <a:pt x="78" y="358"/>
                  </a:cubicBezTo>
                  <a:cubicBezTo>
                    <a:pt x="80" y="377"/>
                    <a:pt x="82" y="390"/>
                    <a:pt x="74" y="414"/>
                  </a:cubicBezTo>
                  <a:cubicBezTo>
                    <a:pt x="60" y="458"/>
                    <a:pt x="59" y="459"/>
                    <a:pt x="22" y="492"/>
                  </a:cubicBezTo>
                  <a:lnTo>
                    <a:pt x="0" y="512"/>
                  </a:lnTo>
                  <a:lnTo>
                    <a:pt x="63" y="582"/>
                  </a:lnTo>
                  <a:lnTo>
                    <a:pt x="84" y="563"/>
                  </a:ln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6" name="Freeform 70">
              <a:extLst>
                <a:ext uri="{FF2B5EF4-FFF2-40B4-BE49-F238E27FC236}">
                  <a16:creationId xmlns:a16="http://schemas.microsoft.com/office/drawing/2014/main" id="{8E7C5CC9-BBCE-2F25-8071-FD9501F8B977}"/>
                </a:ext>
              </a:extLst>
            </p:cNvPr>
            <p:cNvSpPr>
              <a:spLocks/>
            </p:cNvSpPr>
            <p:nvPr/>
          </p:nvSpPr>
          <p:spPr bwMode="auto">
            <a:xfrm>
              <a:off x="13661232" y="-2800349"/>
              <a:ext cx="209550" cy="425450"/>
            </a:xfrm>
            <a:custGeom>
              <a:avLst/>
              <a:gdLst>
                <a:gd name="T0" fmla="*/ 10 w 276"/>
                <a:gd name="T1" fmla="*/ 179 h 559"/>
                <a:gd name="T2" fmla="*/ 79 w 276"/>
                <a:gd name="T3" fmla="*/ 263 h 559"/>
                <a:gd name="T4" fmla="*/ 112 w 276"/>
                <a:gd name="T5" fmla="*/ 297 h 559"/>
                <a:gd name="T6" fmla="*/ 111 w 276"/>
                <a:gd name="T7" fmla="*/ 337 h 559"/>
                <a:gd name="T8" fmla="*/ 110 w 276"/>
                <a:gd name="T9" fmla="*/ 413 h 559"/>
                <a:gd name="T10" fmla="*/ 210 w 276"/>
                <a:gd name="T11" fmla="*/ 559 h 559"/>
                <a:gd name="T12" fmla="*/ 276 w 276"/>
                <a:gd name="T13" fmla="*/ 492 h 559"/>
                <a:gd name="T14" fmla="*/ 201 w 276"/>
                <a:gd name="T15" fmla="*/ 387 h 559"/>
                <a:gd name="T16" fmla="*/ 201 w 276"/>
                <a:gd name="T17" fmla="*/ 367 h 559"/>
                <a:gd name="T18" fmla="*/ 204 w 276"/>
                <a:gd name="T19" fmla="*/ 278 h 559"/>
                <a:gd name="T20" fmla="*/ 128 w 276"/>
                <a:gd name="T21" fmla="*/ 182 h 559"/>
                <a:gd name="T22" fmla="*/ 102 w 276"/>
                <a:gd name="T23" fmla="*/ 159 h 559"/>
                <a:gd name="T24" fmla="*/ 110 w 276"/>
                <a:gd name="T25" fmla="*/ 110 h 559"/>
                <a:gd name="T26" fmla="*/ 126 w 276"/>
                <a:gd name="T27" fmla="*/ 0 h 559"/>
                <a:gd name="T28" fmla="*/ 32 w 276"/>
                <a:gd name="T29" fmla="*/ 11 h 559"/>
                <a:gd name="T30" fmla="*/ 21 w 276"/>
                <a:gd name="T31" fmla="*/ 78 h 559"/>
                <a:gd name="T32" fmla="*/ 10 w 276"/>
                <a:gd name="T33" fmla="*/ 18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6" h="559">
                  <a:moveTo>
                    <a:pt x="10" y="179"/>
                  </a:moveTo>
                  <a:cubicBezTo>
                    <a:pt x="21" y="227"/>
                    <a:pt x="54" y="248"/>
                    <a:pt x="79" y="263"/>
                  </a:cubicBezTo>
                  <a:cubicBezTo>
                    <a:pt x="101" y="277"/>
                    <a:pt x="109" y="282"/>
                    <a:pt x="112" y="297"/>
                  </a:cubicBezTo>
                  <a:cubicBezTo>
                    <a:pt x="117" y="321"/>
                    <a:pt x="115" y="327"/>
                    <a:pt x="111" y="337"/>
                  </a:cubicBezTo>
                  <a:cubicBezTo>
                    <a:pt x="105" y="357"/>
                    <a:pt x="100" y="377"/>
                    <a:pt x="110" y="413"/>
                  </a:cubicBezTo>
                  <a:cubicBezTo>
                    <a:pt x="128" y="476"/>
                    <a:pt x="147" y="496"/>
                    <a:pt x="210" y="559"/>
                  </a:cubicBezTo>
                  <a:lnTo>
                    <a:pt x="276" y="492"/>
                  </a:lnTo>
                  <a:cubicBezTo>
                    <a:pt x="217" y="433"/>
                    <a:pt x="212" y="426"/>
                    <a:pt x="201" y="387"/>
                  </a:cubicBezTo>
                  <a:cubicBezTo>
                    <a:pt x="198" y="377"/>
                    <a:pt x="198" y="376"/>
                    <a:pt x="201" y="367"/>
                  </a:cubicBezTo>
                  <a:cubicBezTo>
                    <a:pt x="208" y="346"/>
                    <a:pt x="214" y="322"/>
                    <a:pt x="204" y="278"/>
                  </a:cubicBezTo>
                  <a:cubicBezTo>
                    <a:pt x="193" y="222"/>
                    <a:pt x="154" y="198"/>
                    <a:pt x="128" y="182"/>
                  </a:cubicBezTo>
                  <a:cubicBezTo>
                    <a:pt x="109" y="171"/>
                    <a:pt x="104" y="166"/>
                    <a:pt x="102" y="159"/>
                  </a:cubicBezTo>
                  <a:cubicBezTo>
                    <a:pt x="99" y="144"/>
                    <a:pt x="102" y="132"/>
                    <a:pt x="110" y="110"/>
                  </a:cubicBezTo>
                  <a:cubicBezTo>
                    <a:pt x="120" y="82"/>
                    <a:pt x="132" y="48"/>
                    <a:pt x="126" y="0"/>
                  </a:cubicBezTo>
                  <a:lnTo>
                    <a:pt x="32" y="11"/>
                  </a:lnTo>
                  <a:cubicBezTo>
                    <a:pt x="35" y="38"/>
                    <a:pt x="29" y="56"/>
                    <a:pt x="21" y="78"/>
                  </a:cubicBezTo>
                  <a:cubicBezTo>
                    <a:pt x="12" y="104"/>
                    <a:pt x="0" y="137"/>
                    <a:pt x="10" y="180"/>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7" name="Freeform 71">
              <a:extLst>
                <a:ext uri="{FF2B5EF4-FFF2-40B4-BE49-F238E27FC236}">
                  <a16:creationId xmlns:a16="http://schemas.microsoft.com/office/drawing/2014/main" id="{E04768CF-D52F-DACA-205A-5E555A9B5156}"/>
                </a:ext>
              </a:extLst>
            </p:cNvPr>
            <p:cNvSpPr>
              <a:spLocks/>
            </p:cNvSpPr>
            <p:nvPr/>
          </p:nvSpPr>
          <p:spPr bwMode="auto">
            <a:xfrm>
              <a:off x="13481844" y="-2841624"/>
              <a:ext cx="276225" cy="512763"/>
            </a:xfrm>
            <a:custGeom>
              <a:avLst/>
              <a:gdLst>
                <a:gd name="T0" fmla="*/ 181 w 364"/>
                <a:gd name="T1" fmla="*/ 208 h 672"/>
                <a:gd name="T2" fmla="*/ 170 w 364"/>
                <a:gd name="T3" fmla="*/ 148 h 672"/>
                <a:gd name="T4" fmla="*/ 99 w 364"/>
                <a:gd name="T5" fmla="*/ 30 h 672"/>
                <a:gd name="T6" fmla="*/ 73 w 364"/>
                <a:gd name="T7" fmla="*/ 0 h 672"/>
                <a:gd name="T8" fmla="*/ 0 w 364"/>
                <a:gd name="T9" fmla="*/ 60 h 672"/>
                <a:gd name="T10" fmla="*/ 30 w 364"/>
                <a:gd name="T11" fmla="*/ 94 h 672"/>
                <a:gd name="T12" fmla="*/ 81 w 364"/>
                <a:gd name="T13" fmla="*/ 178 h 672"/>
                <a:gd name="T14" fmla="*/ 83 w 364"/>
                <a:gd name="T15" fmla="*/ 234 h 672"/>
                <a:gd name="T16" fmla="*/ 93 w 364"/>
                <a:gd name="T17" fmla="*/ 339 h 672"/>
                <a:gd name="T18" fmla="*/ 174 w 364"/>
                <a:gd name="T19" fmla="*/ 412 h 672"/>
                <a:gd name="T20" fmla="*/ 197 w 364"/>
                <a:gd name="T21" fmla="*/ 430 h 672"/>
                <a:gd name="T22" fmla="*/ 203 w 364"/>
                <a:gd name="T23" fmla="*/ 466 h 672"/>
                <a:gd name="T24" fmla="*/ 208 w 364"/>
                <a:gd name="T25" fmla="*/ 532 h 672"/>
                <a:gd name="T26" fmla="*/ 350 w 364"/>
                <a:gd name="T27" fmla="*/ 672 h 672"/>
                <a:gd name="T28" fmla="*/ 364 w 364"/>
                <a:gd name="T29" fmla="*/ 578 h 672"/>
                <a:gd name="T30" fmla="*/ 295 w 364"/>
                <a:gd name="T31" fmla="*/ 494 h 672"/>
                <a:gd name="T32" fmla="*/ 294 w 364"/>
                <a:gd name="T33" fmla="*/ 491 h 672"/>
                <a:gd name="T34" fmla="*/ 295 w 364"/>
                <a:gd name="T35" fmla="*/ 485 h 672"/>
                <a:gd name="T36" fmla="*/ 299 w 364"/>
                <a:gd name="T37" fmla="*/ 454 h 672"/>
                <a:gd name="T38" fmla="*/ 283 w 364"/>
                <a:gd name="T39" fmla="*/ 390 h 672"/>
                <a:gd name="T40" fmla="*/ 206 w 364"/>
                <a:gd name="T41" fmla="*/ 323 h 672"/>
                <a:gd name="T42" fmla="*/ 179 w 364"/>
                <a:gd name="T43" fmla="*/ 300 h 672"/>
                <a:gd name="T44" fmla="*/ 173 w 364"/>
                <a:gd name="T45" fmla="*/ 275 h 672"/>
                <a:gd name="T46" fmla="*/ 176 w 364"/>
                <a:gd name="T47" fmla="*/ 252 h 672"/>
                <a:gd name="T48" fmla="*/ 181 w 364"/>
                <a:gd name="T49" fmla="*/ 208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4" h="672">
                  <a:moveTo>
                    <a:pt x="181" y="208"/>
                  </a:moveTo>
                  <a:cubicBezTo>
                    <a:pt x="181" y="191"/>
                    <a:pt x="178" y="171"/>
                    <a:pt x="170" y="148"/>
                  </a:cubicBezTo>
                  <a:cubicBezTo>
                    <a:pt x="148" y="84"/>
                    <a:pt x="126" y="59"/>
                    <a:pt x="99" y="30"/>
                  </a:cubicBezTo>
                  <a:lnTo>
                    <a:pt x="73" y="0"/>
                  </a:lnTo>
                  <a:lnTo>
                    <a:pt x="0" y="60"/>
                  </a:lnTo>
                  <a:lnTo>
                    <a:pt x="30" y="94"/>
                  </a:lnTo>
                  <a:cubicBezTo>
                    <a:pt x="54" y="120"/>
                    <a:pt x="65" y="133"/>
                    <a:pt x="81" y="178"/>
                  </a:cubicBezTo>
                  <a:cubicBezTo>
                    <a:pt x="89" y="202"/>
                    <a:pt x="87" y="215"/>
                    <a:pt x="83" y="234"/>
                  </a:cubicBezTo>
                  <a:cubicBezTo>
                    <a:pt x="78" y="258"/>
                    <a:pt x="72" y="292"/>
                    <a:pt x="93" y="339"/>
                  </a:cubicBezTo>
                  <a:cubicBezTo>
                    <a:pt x="116" y="391"/>
                    <a:pt x="151" y="404"/>
                    <a:pt x="174" y="412"/>
                  </a:cubicBezTo>
                  <a:cubicBezTo>
                    <a:pt x="189" y="418"/>
                    <a:pt x="192" y="419"/>
                    <a:pt x="197" y="430"/>
                  </a:cubicBezTo>
                  <a:cubicBezTo>
                    <a:pt x="206" y="450"/>
                    <a:pt x="205" y="456"/>
                    <a:pt x="203" y="466"/>
                  </a:cubicBezTo>
                  <a:cubicBezTo>
                    <a:pt x="200" y="479"/>
                    <a:pt x="195" y="502"/>
                    <a:pt x="208" y="532"/>
                  </a:cubicBezTo>
                  <a:cubicBezTo>
                    <a:pt x="225" y="570"/>
                    <a:pt x="273" y="661"/>
                    <a:pt x="350" y="672"/>
                  </a:cubicBezTo>
                  <a:lnTo>
                    <a:pt x="364" y="578"/>
                  </a:lnTo>
                  <a:cubicBezTo>
                    <a:pt x="345" y="576"/>
                    <a:pt x="315" y="538"/>
                    <a:pt x="295" y="494"/>
                  </a:cubicBezTo>
                  <a:lnTo>
                    <a:pt x="294" y="491"/>
                  </a:lnTo>
                  <a:lnTo>
                    <a:pt x="295" y="485"/>
                  </a:lnTo>
                  <a:cubicBezTo>
                    <a:pt x="297" y="476"/>
                    <a:pt x="299" y="466"/>
                    <a:pt x="299" y="454"/>
                  </a:cubicBezTo>
                  <a:cubicBezTo>
                    <a:pt x="299" y="437"/>
                    <a:pt x="295" y="417"/>
                    <a:pt x="283" y="390"/>
                  </a:cubicBezTo>
                  <a:cubicBezTo>
                    <a:pt x="261" y="343"/>
                    <a:pt x="228" y="331"/>
                    <a:pt x="206" y="323"/>
                  </a:cubicBezTo>
                  <a:cubicBezTo>
                    <a:pt x="190" y="317"/>
                    <a:pt x="186" y="316"/>
                    <a:pt x="179" y="300"/>
                  </a:cubicBezTo>
                  <a:cubicBezTo>
                    <a:pt x="175" y="290"/>
                    <a:pt x="173" y="282"/>
                    <a:pt x="173" y="275"/>
                  </a:cubicBezTo>
                  <a:cubicBezTo>
                    <a:pt x="173" y="268"/>
                    <a:pt x="174" y="261"/>
                    <a:pt x="176" y="252"/>
                  </a:cubicBezTo>
                  <a:cubicBezTo>
                    <a:pt x="178" y="240"/>
                    <a:pt x="181" y="225"/>
                    <a:pt x="181" y="208"/>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8" name="Freeform 72">
              <a:extLst>
                <a:ext uri="{FF2B5EF4-FFF2-40B4-BE49-F238E27FC236}">
                  <a16:creationId xmlns:a16="http://schemas.microsoft.com/office/drawing/2014/main" id="{3984809A-5E71-2D13-73C0-B1B0E6A2B9F2}"/>
                </a:ext>
              </a:extLst>
            </p:cNvPr>
            <p:cNvSpPr>
              <a:spLocks/>
            </p:cNvSpPr>
            <p:nvPr/>
          </p:nvSpPr>
          <p:spPr bwMode="auto">
            <a:xfrm>
              <a:off x="13519944" y="-2292349"/>
              <a:ext cx="1039813" cy="228600"/>
            </a:xfrm>
            <a:custGeom>
              <a:avLst/>
              <a:gdLst>
                <a:gd name="T0" fmla="*/ 748 w 1364"/>
                <a:gd name="T1" fmla="*/ 40 h 300"/>
                <a:gd name="T2" fmla="*/ 338 w 1364"/>
                <a:gd name="T3" fmla="*/ 21 h 300"/>
                <a:gd name="T4" fmla="*/ 315 w 1364"/>
                <a:gd name="T5" fmla="*/ 0 h 300"/>
                <a:gd name="T6" fmla="*/ 286 w 1364"/>
                <a:gd name="T7" fmla="*/ 13 h 300"/>
                <a:gd name="T8" fmla="*/ 143 w 1364"/>
                <a:gd name="T9" fmla="*/ 36 h 300"/>
                <a:gd name="T10" fmla="*/ 16 w 1364"/>
                <a:gd name="T11" fmla="*/ 75 h 300"/>
                <a:gd name="T12" fmla="*/ 21 w 1364"/>
                <a:gd name="T13" fmla="*/ 173 h 300"/>
                <a:gd name="T14" fmla="*/ 32 w 1364"/>
                <a:gd name="T15" fmla="*/ 191 h 300"/>
                <a:gd name="T16" fmla="*/ 238 w 1364"/>
                <a:gd name="T17" fmla="*/ 191 h 300"/>
                <a:gd name="T18" fmla="*/ 107 w 1364"/>
                <a:gd name="T19" fmla="*/ 132 h 300"/>
                <a:gd name="T20" fmla="*/ 145 w 1364"/>
                <a:gd name="T21" fmla="*/ 130 h 300"/>
                <a:gd name="T22" fmla="*/ 297 w 1364"/>
                <a:gd name="T23" fmla="*/ 109 h 300"/>
                <a:gd name="T24" fmla="*/ 492 w 1364"/>
                <a:gd name="T25" fmla="*/ 186 h 300"/>
                <a:gd name="T26" fmla="*/ 679 w 1364"/>
                <a:gd name="T27" fmla="*/ 105 h 300"/>
                <a:gd name="T28" fmla="*/ 679 w 1364"/>
                <a:gd name="T29" fmla="*/ 175 h 300"/>
                <a:gd name="T30" fmla="*/ 785 w 1364"/>
                <a:gd name="T31" fmla="*/ 131 h 300"/>
                <a:gd name="T32" fmla="*/ 954 w 1364"/>
                <a:gd name="T33" fmla="*/ 225 h 300"/>
                <a:gd name="T34" fmla="*/ 1032 w 1364"/>
                <a:gd name="T35" fmla="*/ 268 h 300"/>
                <a:gd name="T36" fmla="*/ 1364 w 1364"/>
                <a:gd name="T37" fmla="*/ 300 h 300"/>
                <a:gd name="T38" fmla="*/ 1364 w 1364"/>
                <a:gd name="T39" fmla="*/ 205 h 300"/>
                <a:gd name="T40" fmla="*/ 1066 w 1364"/>
                <a:gd name="T41" fmla="*/ 180 h 300"/>
                <a:gd name="T42" fmla="*/ 1004 w 1364"/>
                <a:gd name="T43" fmla="*/ 144 h 300"/>
                <a:gd name="T44" fmla="*/ 793 w 1364"/>
                <a:gd name="T45" fmla="*/ 32 h 300"/>
                <a:gd name="T46" fmla="*/ 769 w 1364"/>
                <a:gd name="T47" fmla="*/ 24 h 300"/>
                <a:gd name="T48" fmla="*/ 749 w 1364"/>
                <a:gd name="T49" fmla="*/ 4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4" h="300">
                  <a:moveTo>
                    <a:pt x="748" y="40"/>
                  </a:moveTo>
                  <a:cubicBezTo>
                    <a:pt x="655" y="115"/>
                    <a:pt x="448" y="121"/>
                    <a:pt x="338" y="21"/>
                  </a:cubicBezTo>
                  <a:lnTo>
                    <a:pt x="315" y="0"/>
                  </a:lnTo>
                  <a:lnTo>
                    <a:pt x="286" y="13"/>
                  </a:lnTo>
                  <a:cubicBezTo>
                    <a:pt x="244" y="33"/>
                    <a:pt x="188" y="34"/>
                    <a:pt x="143" y="36"/>
                  </a:cubicBezTo>
                  <a:cubicBezTo>
                    <a:pt x="85" y="37"/>
                    <a:pt x="40" y="39"/>
                    <a:pt x="16" y="75"/>
                  </a:cubicBezTo>
                  <a:cubicBezTo>
                    <a:pt x="0" y="101"/>
                    <a:pt x="1" y="138"/>
                    <a:pt x="21" y="173"/>
                  </a:cubicBezTo>
                  <a:cubicBezTo>
                    <a:pt x="24" y="179"/>
                    <a:pt x="28" y="185"/>
                    <a:pt x="32" y="191"/>
                  </a:cubicBezTo>
                  <a:lnTo>
                    <a:pt x="238" y="191"/>
                  </a:lnTo>
                  <a:cubicBezTo>
                    <a:pt x="162" y="191"/>
                    <a:pt x="121" y="155"/>
                    <a:pt x="107" y="132"/>
                  </a:cubicBezTo>
                  <a:cubicBezTo>
                    <a:pt x="119" y="131"/>
                    <a:pt x="133" y="131"/>
                    <a:pt x="145" y="130"/>
                  </a:cubicBezTo>
                  <a:cubicBezTo>
                    <a:pt x="191" y="129"/>
                    <a:pt x="245" y="126"/>
                    <a:pt x="297" y="109"/>
                  </a:cubicBezTo>
                  <a:cubicBezTo>
                    <a:pt x="353" y="152"/>
                    <a:pt x="422" y="177"/>
                    <a:pt x="492" y="186"/>
                  </a:cubicBezTo>
                  <a:cubicBezTo>
                    <a:pt x="543" y="127"/>
                    <a:pt x="629" y="105"/>
                    <a:pt x="679" y="105"/>
                  </a:cubicBezTo>
                  <a:lnTo>
                    <a:pt x="679" y="175"/>
                  </a:lnTo>
                  <a:cubicBezTo>
                    <a:pt x="718" y="165"/>
                    <a:pt x="754" y="150"/>
                    <a:pt x="785" y="131"/>
                  </a:cubicBezTo>
                  <a:cubicBezTo>
                    <a:pt x="835" y="152"/>
                    <a:pt x="905" y="195"/>
                    <a:pt x="954" y="225"/>
                  </a:cubicBezTo>
                  <a:cubicBezTo>
                    <a:pt x="997" y="250"/>
                    <a:pt x="1018" y="263"/>
                    <a:pt x="1032" y="268"/>
                  </a:cubicBezTo>
                  <a:cubicBezTo>
                    <a:pt x="1075" y="285"/>
                    <a:pt x="1254" y="300"/>
                    <a:pt x="1364" y="300"/>
                  </a:cubicBezTo>
                  <a:lnTo>
                    <a:pt x="1364" y="205"/>
                  </a:lnTo>
                  <a:cubicBezTo>
                    <a:pt x="1239" y="205"/>
                    <a:pt x="1089" y="189"/>
                    <a:pt x="1066" y="180"/>
                  </a:cubicBezTo>
                  <a:cubicBezTo>
                    <a:pt x="1059" y="177"/>
                    <a:pt x="1028" y="159"/>
                    <a:pt x="1004" y="144"/>
                  </a:cubicBezTo>
                  <a:cubicBezTo>
                    <a:pt x="940" y="105"/>
                    <a:pt x="853" y="52"/>
                    <a:pt x="793" y="32"/>
                  </a:cubicBezTo>
                  <a:lnTo>
                    <a:pt x="769" y="24"/>
                  </a:lnTo>
                  <a:lnTo>
                    <a:pt x="749" y="40"/>
                  </a:ln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9" name="Freeform 73">
              <a:extLst>
                <a:ext uri="{FF2B5EF4-FFF2-40B4-BE49-F238E27FC236}">
                  <a16:creationId xmlns:a16="http://schemas.microsoft.com/office/drawing/2014/main" id="{95515AB7-93D8-5B7B-9341-8D8179FBD2CE}"/>
                </a:ext>
              </a:extLst>
            </p:cNvPr>
            <p:cNvSpPr>
              <a:spLocks/>
            </p:cNvSpPr>
            <p:nvPr/>
          </p:nvSpPr>
          <p:spPr bwMode="auto">
            <a:xfrm>
              <a:off x="13299282" y="-2147887"/>
              <a:ext cx="592138" cy="125413"/>
            </a:xfrm>
            <a:custGeom>
              <a:avLst/>
              <a:gdLst>
                <a:gd name="T0" fmla="*/ 528 w 778"/>
                <a:gd name="T1" fmla="*/ 0 h 165"/>
                <a:gd name="T2" fmla="*/ 175 w 778"/>
                <a:gd name="T3" fmla="*/ 0 h 165"/>
                <a:gd name="T4" fmla="*/ 0 w 778"/>
                <a:gd name="T5" fmla="*/ 131 h 165"/>
                <a:gd name="T6" fmla="*/ 4 w 778"/>
                <a:gd name="T7" fmla="*/ 165 h 165"/>
                <a:gd name="T8" fmla="*/ 147 w 778"/>
                <a:gd name="T9" fmla="*/ 165 h 165"/>
                <a:gd name="T10" fmla="*/ 92 w 778"/>
                <a:gd name="T11" fmla="*/ 131 h 165"/>
                <a:gd name="T12" fmla="*/ 175 w 778"/>
                <a:gd name="T13" fmla="*/ 94 h 165"/>
                <a:gd name="T14" fmla="*/ 742 w 778"/>
                <a:gd name="T15" fmla="*/ 94 h 165"/>
                <a:gd name="T16" fmla="*/ 778 w 778"/>
                <a:gd name="T17" fmla="*/ 0 h 165"/>
                <a:gd name="T18" fmla="*/ 528 w 778"/>
                <a:gd name="T1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165">
                  <a:moveTo>
                    <a:pt x="528" y="0"/>
                  </a:moveTo>
                  <a:lnTo>
                    <a:pt x="175" y="0"/>
                  </a:lnTo>
                  <a:cubicBezTo>
                    <a:pt x="17" y="0"/>
                    <a:pt x="0" y="97"/>
                    <a:pt x="0" y="131"/>
                  </a:cubicBezTo>
                  <a:cubicBezTo>
                    <a:pt x="0" y="140"/>
                    <a:pt x="1" y="153"/>
                    <a:pt x="4" y="165"/>
                  </a:cubicBezTo>
                  <a:lnTo>
                    <a:pt x="147" y="165"/>
                  </a:lnTo>
                  <a:cubicBezTo>
                    <a:pt x="105" y="165"/>
                    <a:pt x="92" y="149"/>
                    <a:pt x="92" y="131"/>
                  </a:cubicBezTo>
                  <a:cubicBezTo>
                    <a:pt x="92" y="114"/>
                    <a:pt x="108" y="94"/>
                    <a:pt x="175" y="94"/>
                  </a:cubicBezTo>
                  <a:lnTo>
                    <a:pt x="742" y="94"/>
                  </a:lnTo>
                  <a:cubicBezTo>
                    <a:pt x="745" y="56"/>
                    <a:pt x="758" y="25"/>
                    <a:pt x="778" y="0"/>
                  </a:cubicBezTo>
                  <a:lnTo>
                    <a:pt x="528" y="0"/>
                  </a:ln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0" name="Freeform 74">
              <a:extLst>
                <a:ext uri="{FF2B5EF4-FFF2-40B4-BE49-F238E27FC236}">
                  <a16:creationId xmlns:a16="http://schemas.microsoft.com/office/drawing/2014/main" id="{7C7C7B17-4BFF-5C1A-2B8B-B01054C466E0}"/>
                </a:ext>
              </a:extLst>
            </p:cNvPr>
            <p:cNvSpPr>
              <a:spLocks/>
            </p:cNvSpPr>
            <p:nvPr/>
          </p:nvSpPr>
          <p:spPr bwMode="auto">
            <a:xfrm>
              <a:off x="13937457" y="-2147887"/>
              <a:ext cx="225425" cy="71438"/>
            </a:xfrm>
            <a:custGeom>
              <a:avLst/>
              <a:gdLst>
                <a:gd name="T0" fmla="*/ 0 w 296"/>
                <a:gd name="T1" fmla="*/ 94 h 94"/>
                <a:gd name="T2" fmla="*/ 14 w 296"/>
                <a:gd name="T3" fmla="*/ 94 h 94"/>
                <a:gd name="T4" fmla="*/ 296 w 296"/>
                <a:gd name="T5" fmla="*/ 28 h 94"/>
                <a:gd name="T6" fmla="*/ 135 w 296"/>
                <a:gd name="T7" fmla="*/ 0 h 94"/>
                <a:gd name="T8" fmla="*/ 132 w 296"/>
                <a:gd name="T9" fmla="*/ 0 h 94"/>
                <a:gd name="T10" fmla="*/ 132 w 296"/>
                <a:gd name="T11" fmla="*/ 8 h 94"/>
                <a:gd name="T12" fmla="*/ 0 w 296"/>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296" h="94">
                  <a:moveTo>
                    <a:pt x="0" y="94"/>
                  </a:moveTo>
                  <a:lnTo>
                    <a:pt x="14" y="94"/>
                  </a:lnTo>
                  <a:lnTo>
                    <a:pt x="296" y="28"/>
                  </a:lnTo>
                  <a:lnTo>
                    <a:pt x="135" y="0"/>
                  </a:lnTo>
                  <a:lnTo>
                    <a:pt x="132" y="0"/>
                  </a:lnTo>
                  <a:lnTo>
                    <a:pt x="132" y="8"/>
                  </a:lnTo>
                  <a:cubicBezTo>
                    <a:pt x="131" y="8"/>
                    <a:pt x="14" y="13"/>
                    <a:pt x="0" y="94"/>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1" name="Freeform 75">
              <a:extLst>
                <a:ext uri="{FF2B5EF4-FFF2-40B4-BE49-F238E27FC236}">
                  <a16:creationId xmlns:a16="http://schemas.microsoft.com/office/drawing/2014/main" id="{74F622C3-E050-A201-27BB-DB5FDA3F215C}"/>
                </a:ext>
              </a:extLst>
            </p:cNvPr>
            <p:cNvSpPr>
              <a:spLocks/>
            </p:cNvSpPr>
            <p:nvPr/>
          </p:nvSpPr>
          <p:spPr bwMode="auto">
            <a:xfrm>
              <a:off x="13145294" y="-2020887"/>
              <a:ext cx="584200" cy="212725"/>
            </a:xfrm>
            <a:custGeom>
              <a:avLst/>
              <a:gdLst>
                <a:gd name="T0" fmla="*/ 152 w 767"/>
                <a:gd name="T1" fmla="*/ 0 h 279"/>
                <a:gd name="T2" fmla="*/ 0 w 767"/>
                <a:gd name="T3" fmla="*/ 138 h 279"/>
                <a:gd name="T4" fmla="*/ 157 w 767"/>
                <a:gd name="T5" fmla="*/ 279 h 279"/>
                <a:gd name="T6" fmla="*/ 187 w 767"/>
                <a:gd name="T7" fmla="*/ 279 h 279"/>
                <a:gd name="T8" fmla="*/ 330 w 767"/>
                <a:gd name="T9" fmla="*/ 185 h 279"/>
                <a:gd name="T10" fmla="*/ 330 w 767"/>
                <a:gd name="T11" fmla="*/ 184 h 279"/>
                <a:gd name="T12" fmla="*/ 158 w 767"/>
                <a:gd name="T13" fmla="*/ 184 h 279"/>
                <a:gd name="T14" fmla="*/ 95 w 767"/>
                <a:gd name="T15" fmla="*/ 138 h 279"/>
                <a:gd name="T16" fmla="*/ 153 w 767"/>
                <a:gd name="T17" fmla="*/ 94 h 279"/>
                <a:gd name="T18" fmla="*/ 767 w 767"/>
                <a:gd name="T19" fmla="*/ 94 h 279"/>
                <a:gd name="T20" fmla="*/ 767 w 767"/>
                <a:gd name="T21" fmla="*/ 0 h 279"/>
                <a:gd name="T22" fmla="*/ 153 w 767"/>
                <a:gd name="T2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7" h="279">
                  <a:moveTo>
                    <a:pt x="152" y="0"/>
                  </a:moveTo>
                  <a:cubicBezTo>
                    <a:pt x="61" y="0"/>
                    <a:pt x="0" y="71"/>
                    <a:pt x="0" y="138"/>
                  </a:cubicBezTo>
                  <a:cubicBezTo>
                    <a:pt x="0" y="202"/>
                    <a:pt x="57" y="279"/>
                    <a:pt x="157" y="279"/>
                  </a:cubicBezTo>
                  <a:lnTo>
                    <a:pt x="187" y="279"/>
                  </a:lnTo>
                  <a:cubicBezTo>
                    <a:pt x="193" y="243"/>
                    <a:pt x="222" y="191"/>
                    <a:pt x="330" y="185"/>
                  </a:cubicBezTo>
                  <a:lnTo>
                    <a:pt x="330" y="184"/>
                  </a:lnTo>
                  <a:lnTo>
                    <a:pt x="158" y="184"/>
                  </a:lnTo>
                  <a:cubicBezTo>
                    <a:pt x="122" y="184"/>
                    <a:pt x="96" y="150"/>
                    <a:pt x="95" y="138"/>
                  </a:cubicBezTo>
                  <a:cubicBezTo>
                    <a:pt x="95" y="126"/>
                    <a:pt x="112" y="94"/>
                    <a:pt x="153" y="94"/>
                  </a:cubicBezTo>
                  <a:lnTo>
                    <a:pt x="767" y="94"/>
                  </a:lnTo>
                  <a:lnTo>
                    <a:pt x="767" y="0"/>
                  </a:lnTo>
                  <a:lnTo>
                    <a:pt x="153" y="0"/>
                  </a:ln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2" name="Freeform 76">
              <a:extLst>
                <a:ext uri="{FF2B5EF4-FFF2-40B4-BE49-F238E27FC236}">
                  <a16:creationId xmlns:a16="http://schemas.microsoft.com/office/drawing/2014/main" id="{5FAC9EB3-D671-6935-7E28-E25243B6F779}"/>
                </a:ext>
              </a:extLst>
            </p:cNvPr>
            <p:cNvSpPr>
              <a:spLocks/>
            </p:cNvSpPr>
            <p:nvPr/>
          </p:nvSpPr>
          <p:spPr bwMode="auto">
            <a:xfrm>
              <a:off x="13284994" y="-1881187"/>
              <a:ext cx="442913" cy="195263"/>
            </a:xfrm>
            <a:custGeom>
              <a:avLst/>
              <a:gdLst>
                <a:gd name="T0" fmla="*/ 2 w 582"/>
                <a:gd name="T1" fmla="*/ 95 h 256"/>
                <a:gd name="T2" fmla="*/ 0 w 582"/>
                <a:gd name="T3" fmla="*/ 116 h 256"/>
                <a:gd name="T4" fmla="*/ 185 w 582"/>
                <a:gd name="T5" fmla="*/ 256 h 256"/>
                <a:gd name="T6" fmla="*/ 187 w 582"/>
                <a:gd name="T7" fmla="*/ 256 h 256"/>
                <a:gd name="T8" fmla="*/ 355 w 582"/>
                <a:gd name="T9" fmla="*/ 162 h 256"/>
                <a:gd name="T10" fmla="*/ 355 w 582"/>
                <a:gd name="T11" fmla="*/ 162 h 256"/>
                <a:gd name="T12" fmla="*/ 185 w 582"/>
                <a:gd name="T13" fmla="*/ 162 h 256"/>
                <a:gd name="T14" fmla="*/ 94 w 582"/>
                <a:gd name="T15" fmla="*/ 115 h 256"/>
                <a:gd name="T16" fmla="*/ 166 w 582"/>
                <a:gd name="T17" fmla="*/ 95 h 256"/>
                <a:gd name="T18" fmla="*/ 582 w 582"/>
                <a:gd name="T19" fmla="*/ 95 h 256"/>
                <a:gd name="T20" fmla="*/ 582 w 582"/>
                <a:gd name="T21" fmla="*/ 0 h 256"/>
                <a:gd name="T22" fmla="*/ 166 w 582"/>
                <a:gd name="T23" fmla="*/ 0 h 256"/>
                <a:gd name="T24" fmla="*/ 145 w 582"/>
                <a:gd name="T25" fmla="*/ 1 h 256"/>
                <a:gd name="T26" fmla="*/ 1 w 582"/>
                <a:gd name="T27" fmla="*/ 9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2" h="256">
                  <a:moveTo>
                    <a:pt x="2" y="95"/>
                  </a:moveTo>
                  <a:cubicBezTo>
                    <a:pt x="0" y="103"/>
                    <a:pt x="0" y="110"/>
                    <a:pt x="0" y="116"/>
                  </a:cubicBezTo>
                  <a:cubicBezTo>
                    <a:pt x="0" y="193"/>
                    <a:pt x="68" y="256"/>
                    <a:pt x="185" y="256"/>
                  </a:cubicBezTo>
                  <a:lnTo>
                    <a:pt x="187" y="256"/>
                  </a:lnTo>
                  <a:cubicBezTo>
                    <a:pt x="205" y="204"/>
                    <a:pt x="269" y="167"/>
                    <a:pt x="355" y="162"/>
                  </a:cubicBezTo>
                  <a:lnTo>
                    <a:pt x="355" y="162"/>
                  </a:lnTo>
                  <a:lnTo>
                    <a:pt x="185" y="162"/>
                  </a:lnTo>
                  <a:cubicBezTo>
                    <a:pt x="126" y="162"/>
                    <a:pt x="94" y="131"/>
                    <a:pt x="94" y="115"/>
                  </a:cubicBezTo>
                  <a:cubicBezTo>
                    <a:pt x="94" y="102"/>
                    <a:pt x="130" y="95"/>
                    <a:pt x="166" y="95"/>
                  </a:cubicBezTo>
                  <a:lnTo>
                    <a:pt x="582" y="95"/>
                  </a:lnTo>
                  <a:lnTo>
                    <a:pt x="582" y="0"/>
                  </a:lnTo>
                  <a:lnTo>
                    <a:pt x="166" y="0"/>
                  </a:lnTo>
                  <a:cubicBezTo>
                    <a:pt x="158" y="0"/>
                    <a:pt x="152" y="1"/>
                    <a:pt x="145" y="1"/>
                  </a:cubicBezTo>
                  <a:cubicBezTo>
                    <a:pt x="37" y="7"/>
                    <a:pt x="8" y="59"/>
                    <a:pt x="1" y="95"/>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3" name="Freeform 77">
              <a:extLst>
                <a:ext uri="{FF2B5EF4-FFF2-40B4-BE49-F238E27FC236}">
                  <a16:creationId xmlns:a16="http://schemas.microsoft.com/office/drawing/2014/main" id="{DF696E75-F3E7-94E8-EBFB-90EF114D67C3}"/>
                </a:ext>
              </a:extLst>
            </p:cNvPr>
            <p:cNvSpPr>
              <a:spLocks/>
            </p:cNvSpPr>
            <p:nvPr/>
          </p:nvSpPr>
          <p:spPr bwMode="auto">
            <a:xfrm>
              <a:off x="13424694" y="-1757362"/>
              <a:ext cx="1131888" cy="211138"/>
            </a:xfrm>
            <a:custGeom>
              <a:avLst/>
              <a:gdLst>
                <a:gd name="T0" fmla="*/ 5 w 1486"/>
                <a:gd name="T1" fmla="*/ 94 h 277"/>
                <a:gd name="T2" fmla="*/ 0 w 1486"/>
                <a:gd name="T3" fmla="*/ 124 h 277"/>
                <a:gd name="T4" fmla="*/ 171 w 1486"/>
                <a:gd name="T5" fmla="*/ 258 h 277"/>
                <a:gd name="T6" fmla="*/ 696 w 1486"/>
                <a:gd name="T7" fmla="*/ 277 h 277"/>
                <a:gd name="T8" fmla="*/ 1109 w 1486"/>
                <a:gd name="T9" fmla="*/ 233 h 277"/>
                <a:gd name="T10" fmla="*/ 1207 w 1486"/>
                <a:gd name="T11" fmla="*/ 193 h 277"/>
                <a:gd name="T12" fmla="*/ 1486 w 1486"/>
                <a:gd name="T13" fmla="*/ 132 h 277"/>
                <a:gd name="T14" fmla="*/ 1486 w 1486"/>
                <a:gd name="T15" fmla="*/ 37 h 277"/>
                <a:gd name="T16" fmla="*/ 1168 w 1486"/>
                <a:gd name="T17" fmla="*/ 107 h 277"/>
                <a:gd name="T18" fmla="*/ 1083 w 1486"/>
                <a:gd name="T19" fmla="*/ 142 h 277"/>
                <a:gd name="T20" fmla="*/ 696 w 1486"/>
                <a:gd name="T21" fmla="*/ 182 h 277"/>
                <a:gd name="T22" fmla="*/ 179 w 1486"/>
                <a:gd name="T23" fmla="*/ 163 h 277"/>
                <a:gd name="T24" fmla="*/ 94 w 1486"/>
                <a:gd name="T25" fmla="*/ 124 h 277"/>
                <a:gd name="T26" fmla="*/ 192 w 1486"/>
                <a:gd name="T27" fmla="*/ 94 h 277"/>
                <a:gd name="T28" fmla="*/ 572 w 1486"/>
                <a:gd name="T29" fmla="*/ 94 h 277"/>
                <a:gd name="T30" fmla="*/ 481 w 1486"/>
                <a:gd name="T31" fmla="*/ 0 h 277"/>
                <a:gd name="T32" fmla="*/ 192 w 1486"/>
                <a:gd name="T33" fmla="*/ 0 h 277"/>
                <a:gd name="T34" fmla="*/ 173 w 1486"/>
                <a:gd name="T35" fmla="*/ 0 h 277"/>
                <a:gd name="T36" fmla="*/ 5 w 1486"/>
                <a:gd name="T37" fmla="*/ 9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6" h="277">
                  <a:moveTo>
                    <a:pt x="5" y="94"/>
                  </a:moveTo>
                  <a:cubicBezTo>
                    <a:pt x="1" y="104"/>
                    <a:pt x="0" y="114"/>
                    <a:pt x="0" y="124"/>
                  </a:cubicBezTo>
                  <a:cubicBezTo>
                    <a:pt x="0" y="184"/>
                    <a:pt x="53" y="247"/>
                    <a:pt x="171" y="258"/>
                  </a:cubicBezTo>
                  <a:cubicBezTo>
                    <a:pt x="257" y="265"/>
                    <a:pt x="628" y="277"/>
                    <a:pt x="696" y="277"/>
                  </a:cubicBezTo>
                  <a:cubicBezTo>
                    <a:pt x="752" y="277"/>
                    <a:pt x="984" y="269"/>
                    <a:pt x="1109" y="233"/>
                  </a:cubicBezTo>
                  <a:cubicBezTo>
                    <a:pt x="1146" y="222"/>
                    <a:pt x="1177" y="207"/>
                    <a:pt x="1207" y="193"/>
                  </a:cubicBezTo>
                  <a:cubicBezTo>
                    <a:pt x="1272" y="163"/>
                    <a:pt x="1340" y="132"/>
                    <a:pt x="1486" y="132"/>
                  </a:cubicBezTo>
                  <a:lnTo>
                    <a:pt x="1486" y="37"/>
                  </a:lnTo>
                  <a:cubicBezTo>
                    <a:pt x="1319" y="37"/>
                    <a:pt x="1238" y="75"/>
                    <a:pt x="1168" y="107"/>
                  </a:cubicBezTo>
                  <a:cubicBezTo>
                    <a:pt x="1139" y="121"/>
                    <a:pt x="1113" y="133"/>
                    <a:pt x="1083" y="142"/>
                  </a:cubicBezTo>
                  <a:cubicBezTo>
                    <a:pt x="977" y="172"/>
                    <a:pt x="763" y="182"/>
                    <a:pt x="696" y="182"/>
                  </a:cubicBezTo>
                  <a:cubicBezTo>
                    <a:pt x="633" y="182"/>
                    <a:pt x="263" y="170"/>
                    <a:pt x="179" y="163"/>
                  </a:cubicBezTo>
                  <a:cubicBezTo>
                    <a:pt x="119" y="158"/>
                    <a:pt x="94" y="135"/>
                    <a:pt x="94" y="124"/>
                  </a:cubicBezTo>
                  <a:cubicBezTo>
                    <a:pt x="96" y="118"/>
                    <a:pt x="125" y="94"/>
                    <a:pt x="192" y="94"/>
                  </a:cubicBezTo>
                  <a:lnTo>
                    <a:pt x="572" y="94"/>
                  </a:lnTo>
                  <a:lnTo>
                    <a:pt x="481" y="0"/>
                  </a:lnTo>
                  <a:lnTo>
                    <a:pt x="192" y="0"/>
                  </a:lnTo>
                  <a:cubicBezTo>
                    <a:pt x="185" y="0"/>
                    <a:pt x="179" y="0"/>
                    <a:pt x="173" y="0"/>
                  </a:cubicBezTo>
                  <a:cubicBezTo>
                    <a:pt x="87" y="5"/>
                    <a:pt x="22" y="42"/>
                    <a:pt x="5" y="94"/>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4" name="Freeform 78">
              <a:extLst>
                <a:ext uri="{FF2B5EF4-FFF2-40B4-BE49-F238E27FC236}">
                  <a16:creationId xmlns:a16="http://schemas.microsoft.com/office/drawing/2014/main" id="{F03E4154-5851-D1BA-D70B-BE6C9BB1050C}"/>
                </a:ext>
              </a:extLst>
            </p:cNvPr>
            <p:cNvSpPr>
              <a:spLocks/>
            </p:cNvSpPr>
            <p:nvPr/>
          </p:nvSpPr>
          <p:spPr bwMode="auto">
            <a:xfrm>
              <a:off x="13864432" y="-2212974"/>
              <a:ext cx="279400" cy="363538"/>
            </a:xfrm>
            <a:custGeom>
              <a:avLst/>
              <a:gdLst>
                <a:gd name="T0" fmla="*/ 41 w 368"/>
                <a:gd name="T1" fmla="*/ 82 h 478"/>
                <a:gd name="T2" fmla="*/ 37 w 368"/>
                <a:gd name="T3" fmla="*/ 86 h 478"/>
                <a:gd name="T4" fmla="*/ 0 w 368"/>
                <a:gd name="T5" fmla="*/ 181 h 478"/>
                <a:gd name="T6" fmla="*/ 0 w 368"/>
                <a:gd name="T7" fmla="*/ 197 h 478"/>
                <a:gd name="T8" fmla="*/ 356 w 368"/>
                <a:gd name="T9" fmla="*/ 478 h 478"/>
                <a:gd name="T10" fmla="*/ 368 w 368"/>
                <a:gd name="T11" fmla="*/ 384 h 478"/>
                <a:gd name="T12" fmla="*/ 95 w 368"/>
                <a:gd name="T13" fmla="*/ 197 h 478"/>
                <a:gd name="T14" fmla="*/ 96 w 368"/>
                <a:gd name="T15" fmla="*/ 181 h 478"/>
                <a:gd name="T16" fmla="*/ 228 w 368"/>
                <a:gd name="T17" fmla="*/ 95 h 478"/>
                <a:gd name="T18" fmla="*/ 228 w 368"/>
                <a:gd name="T19" fmla="*/ 0 h 478"/>
                <a:gd name="T20" fmla="*/ 41 w 368"/>
                <a:gd name="T21" fmla="*/ 8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8" h="478">
                  <a:moveTo>
                    <a:pt x="41" y="82"/>
                  </a:moveTo>
                  <a:cubicBezTo>
                    <a:pt x="39" y="83"/>
                    <a:pt x="38" y="85"/>
                    <a:pt x="37" y="86"/>
                  </a:cubicBezTo>
                  <a:cubicBezTo>
                    <a:pt x="17" y="111"/>
                    <a:pt x="4" y="143"/>
                    <a:pt x="0" y="181"/>
                  </a:cubicBezTo>
                  <a:cubicBezTo>
                    <a:pt x="0" y="186"/>
                    <a:pt x="0" y="192"/>
                    <a:pt x="0" y="197"/>
                  </a:cubicBezTo>
                  <a:cubicBezTo>
                    <a:pt x="0" y="285"/>
                    <a:pt x="46" y="438"/>
                    <a:pt x="356" y="478"/>
                  </a:cubicBezTo>
                  <a:lnTo>
                    <a:pt x="368" y="384"/>
                  </a:lnTo>
                  <a:cubicBezTo>
                    <a:pt x="266" y="371"/>
                    <a:pt x="95" y="329"/>
                    <a:pt x="95" y="197"/>
                  </a:cubicBezTo>
                  <a:cubicBezTo>
                    <a:pt x="95" y="191"/>
                    <a:pt x="95" y="186"/>
                    <a:pt x="96" y="181"/>
                  </a:cubicBezTo>
                  <a:cubicBezTo>
                    <a:pt x="110" y="100"/>
                    <a:pt x="227" y="95"/>
                    <a:pt x="228" y="95"/>
                  </a:cubicBezTo>
                  <a:lnTo>
                    <a:pt x="228" y="0"/>
                  </a:lnTo>
                  <a:cubicBezTo>
                    <a:pt x="178" y="0"/>
                    <a:pt x="92" y="22"/>
                    <a:pt x="41" y="82"/>
                  </a:cubicBezTo>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0" name="Group 69">
            <a:extLst>
              <a:ext uri="{FF2B5EF4-FFF2-40B4-BE49-F238E27FC236}">
                <a16:creationId xmlns:a16="http://schemas.microsoft.com/office/drawing/2014/main" id="{615C81CA-E489-3AA4-D728-4BE78BA8F894}"/>
              </a:ext>
            </a:extLst>
          </p:cNvPr>
          <p:cNvGrpSpPr>
            <a:grpSpLocks noChangeAspect="1"/>
          </p:cNvGrpSpPr>
          <p:nvPr/>
        </p:nvGrpSpPr>
        <p:grpSpPr>
          <a:xfrm>
            <a:off x="113927" y="2735236"/>
            <a:ext cx="880924" cy="1088988"/>
            <a:chOff x="-4378488" y="1489461"/>
            <a:chExt cx="3448050" cy="4262438"/>
          </a:xfrm>
        </p:grpSpPr>
        <p:sp>
          <p:nvSpPr>
            <p:cNvPr id="72" name="Freeform 5">
              <a:extLst>
                <a:ext uri="{FF2B5EF4-FFF2-40B4-BE49-F238E27FC236}">
                  <a16:creationId xmlns:a16="http://schemas.microsoft.com/office/drawing/2014/main" id="{12D53763-203C-38E3-054D-70C895F200DD}"/>
                </a:ext>
              </a:extLst>
            </p:cNvPr>
            <p:cNvSpPr>
              <a:spLocks/>
            </p:cNvSpPr>
            <p:nvPr/>
          </p:nvSpPr>
          <p:spPr bwMode="auto">
            <a:xfrm>
              <a:off x="-4322926" y="2815024"/>
              <a:ext cx="3314700" cy="2935288"/>
            </a:xfrm>
            <a:custGeom>
              <a:avLst/>
              <a:gdLst>
                <a:gd name="T0" fmla="*/ 3300 w 9030"/>
                <a:gd name="T1" fmla="*/ 89 h 8009"/>
                <a:gd name="T2" fmla="*/ 2961 w 9030"/>
                <a:gd name="T3" fmla="*/ 460 h 8009"/>
                <a:gd name="T4" fmla="*/ 1923 w 9030"/>
                <a:gd name="T5" fmla="*/ 1210 h 8009"/>
                <a:gd name="T6" fmla="*/ 943 w 9030"/>
                <a:gd name="T7" fmla="*/ 1665 h 8009"/>
                <a:gd name="T8" fmla="*/ 690 w 9030"/>
                <a:gd name="T9" fmla="*/ 2008 h 8009"/>
                <a:gd name="T10" fmla="*/ 276 w 9030"/>
                <a:gd name="T11" fmla="*/ 3045 h 8009"/>
                <a:gd name="T12" fmla="*/ 69 w 9030"/>
                <a:gd name="T13" fmla="*/ 3705 h 8009"/>
                <a:gd name="T14" fmla="*/ 18 w 9030"/>
                <a:gd name="T15" fmla="*/ 4245 h 8009"/>
                <a:gd name="T16" fmla="*/ 53 w 9030"/>
                <a:gd name="T17" fmla="*/ 4644 h 8009"/>
                <a:gd name="T18" fmla="*/ 1470 w 9030"/>
                <a:gd name="T19" fmla="*/ 4916 h 8009"/>
                <a:gd name="T20" fmla="*/ 1697 w 9030"/>
                <a:gd name="T21" fmla="*/ 4900 h 8009"/>
                <a:gd name="T22" fmla="*/ 1696 w 9030"/>
                <a:gd name="T23" fmla="*/ 5420 h 8009"/>
                <a:gd name="T24" fmla="*/ 1698 w 9030"/>
                <a:gd name="T25" fmla="*/ 5911 h 8009"/>
                <a:gd name="T26" fmla="*/ 1797 w 9030"/>
                <a:gd name="T27" fmla="*/ 6202 h 8009"/>
                <a:gd name="T28" fmla="*/ 1867 w 9030"/>
                <a:gd name="T29" fmla="*/ 6963 h 8009"/>
                <a:gd name="T30" fmla="*/ 1561 w 9030"/>
                <a:gd name="T31" fmla="*/ 8009 h 8009"/>
                <a:gd name="T32" fmla="*/ 7666 w 9030"/>
                <a:gd name="T33" fmla="*/ 7992 h 8009"/>
                <a:gd name="T34" fmla="*/ 7541 w 9030"/>
                <a:gd name="T35" fmla="*/ 6936 h 8009"/>
                <a:gd name="T36" fmla="*/ 7502 w 9030"/>
                <a:gd name="T37" fmla="*/ 6509 h 8009"/>
                <a:gd name="T38" fmla="*/ 7443 w 9030"/>
                <a:gd name="T39" fmla="*/ 5988 h 8009"/>
                <a:gd name="T40" fmla="*/ 7416 w 9030"/>
                <a:gd name="T41" fmla="*/ 5513 h 8009"/>
                <a:gd name="T42" fmla="*/ 7332 w 9030"/>
                <a:gd name="T43" fmla="*/ 4975 h 8009"/>
                <a:gd name="T44" fmla="*/ 7290 w 9030"/>
                <a:gd name="T45" fmla="*/ 4780 h 8009"/>
                <a:gd name="T46" fmla="*/ 9008 w 9030"/>
                <a:gd name="T47" fmla="*/ 4413 h 8009"/>
                <a:gd name="T48" fmla="*/ 8985 w 9030"/>
                <a:gd name="T49" fmla="*/ 4248 h 8009"/>
                <a:gd name="T50" fmla="*/ 8996 w 9030"/>
                <a:gd name="T51" fmla="*/ 4109 h 8009"/>
                <a:gd name="T52" fmla="*/ 8922 w 9030"/>
                <a:gd name="T53" fmla="*/ 3857 h 8009"/>
                <a:gd name="T54" fmla="*/ 8852 w 9030"/>
                <a:gd name="T55" fmla="*/ 3544 h 8009"/>
                <a:gd name="T56" fmla="*/ 8720 w 9030"/>
                <a:gd name="T57" fmla="*/ 2808 h 8009"/>
                <a:gd name="T58" fmla="*/ 8171 w 9030"/>
                <a:gd name="T59" fmla="*/ 1649 h 8009"/>
                <a:gd name="T60" fmla="*/ 7684 w 9030"/>
                <a:gd name="T61" fmla="*/ 1362 h 8009"/>
                <a:gd name="T62" fmla="*/ 6833 w 9030"/>
                <a:gd name="T63" fmla="*/ 1020 h 8009"/>
                <a:gd name="T64" fmla="*/ 6348 w 9030"/>
                <a:gd name="T65" fmla="*/ 775 h 8009"/>
                <a:gd name="T66" fmla="*/ 5881 w 9030"/>
                <a:gd name="T67" fmla="*/ 179 h 8009"/>
                <a:gd name="T68" fmla="*/ 5766 w 9030"/>
                <a:gd name="T69" fmla="*/ 38 h 8009"/>
                <a:gd name="T70" fmla="*/ 5666 w 9030"/>
                <a:gd name="T71" fmla="*/ 8 h 8009"/>
                <a:gd name="T72" fmla="*/ 5573 w 9030"/>
                <a:gd name="T73" fmla="*/ 32 h 8009"/>
                <a:gd name="T74" fmla="*/ 3300 w 9030"/>
                <a:gd name="T75" fmla="*/ 89 h 8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30" h="8009">
                  <a:moveTo>
                    <a:pt x="3300" y="89"/>
                  </a:moveTo>
                  <a:cubicBezTo>
                    <a:pt x="3181" y="124"/>
                    <a:pt x="3091" y="237"/>
                    <a:pt x="2961" y="460"/>
                  </a:cubicBezTo>
                  <a:cubicBezTo>
                    <a:pt x="2764" y="795"/>
                    <a:pt x="2664" y="800"/>
                    <a:pt x="1923" y="1210"/>
                  </a:cubicBezTo>
                  <a:cubicBezTo>
                    <a:pt x="1468" y="1462"/>
                    <a:pt x="1019" y="1665"/>
                    <a:pt x="943" y="1665"/>
                  </a:cubicBezTo>
                  <a:cubicBezTo>
                    <a:pt x="879" y="1665"/>
                    <a:pt x="787" y="1839"/>
                    <a:pt x="690" y="2008"/>
                  </a:cubicBezTo>
                  <a:cubicBezTo>
                    <a:pt x="545" y="2261"/>
                    <a:pt x="453" y="2511"/>
                    <a:pt x="276" y="3045"/>
                  </a:cubicBezTo>
                  <a:cubicBezTo>
                    <a:pt x="187" y="3315"/>
                    <a:pt x="104" y="3613"/>
                    <a:pt x="69" y="3705"/>
                  </a:cubicBezTo>
                  <a:cubicBezTo>
                    <a:pt x="6" y="3869"/>
                    <a:pt x="0" y="3820"/>
                    <a:pt x="18" y="4245"/>
                  </a:cubicBezTo>
                  <a:lnTo>
                    <a:pt x="53" y="4644"/>
                  </a:lnTo>
                  <a:cubicBezTo>
                    <a:pt x="488" y="4744"/>
                    <a:pt x="1127" y="4858"/>
                    <a:pt x="1470" y="4916"/>
                  </a:cubicBezTo>
                  <a:cubicBezTo>
                    <a:pt x="1530" y="4926"/>
                    <a:pt x="1606" y="4957"/>
                    <a:pt x="1697" y="4900"/>
                  </a:cubicBezTo>
                  <a:lnTo>
                    <a:pt x="1696" y="5420"/>
                  </a:lnTo>
                  <a:lnTo>
                    <a:pt x="1698" y="5911"/>
                  </a:lnTo>
                  <a:lnTo>
                    <a:pt x="1797" y="6202"/>
                  </a:lnTo>
                  <a:cubicBezTo>
                    <a:pt x="1912" y="6588"/>
                    <a:pt x="1937" y="6731"/>
                    <a:pt x="1867" y="6963"/>
                  </a:cubicBezTo>
                  <a:cubicBezTo>
                    <a:pt x="1737" y="7195"/>
                    <a:pt x="1611" y="7536"/>
                    <a:pt x="1561" y="8009"/>
                  </a:cubicBezTo>
                  <a:lnTo>
                    <a:pt x="7666" y="7992"/>
                  </a:lnTo>
                  <a:cubicBezTo>
                    <a:pt x="7651" y="7531"/>
                    <a:pt x="7619" y="7110"/>
                    <a:pt x="7541" y="6936"/>
                  </a:cubicBezTo>
                  <a:cubicBezTo>
                    <a:pt x="7527" y="6906"/>
                    <a:pt x="7508" y="6698"/>
                    <a:pt x="7502" y="6509"/>
                  </a:cubicBezTo>
                  <a:cubicBezTo>
                    <a:pt x="7496" y="6281"/>
                    <a:pt x="7470" y="6075"/>
                    <a:pt x="7443" y="5988"/>
                  </a:cubicBezTo>
                  <a:cubicBezTo>
                    <a:pt x="7413" y="5892"/>
                    <a:pt x="7420" y="5796"/>
                    <a:pt x="7416" y="5513"/>
                  </a:cubicBezTo>
                  <a:cubicBezTo>
                    <a:pt x="7411" y="5154"/>
                    <a:pt x="7392" y="5130"/>
                    <a:pt x="7332" y="4975"/>
                  </a:cubicBezTo>
                  <a:cubicBezTo>
                    <a:pt x="7254" y="4772"/>
                    <a:pt x="7290" y="4780"/>
                    <a:pt x="7290" y="4780"/>
                  </a:cubicBezTo>
                  <a:cubicBezTo>
                    <a:pt x="7640" y="4707"/>
                    <a:pt x="8469" y="4530"/>
                    <a:pt x="9008" y="4413"/>
                  </a:cubicBezTo>
                  <a:cubicBezTo>
                    <a:pt x="9030" y="4405"/>
                    <a:pt x="9004" y="4309"/>
                    <a:pt x="8985" y="4248"/>
                  </a:cubicBezTo>
                  <a:cubicBezTo>
                    <a:pt x="8970" y="4204"/>
                    <a:pt x="8989" y="4176"/>
                    <a:pt x="8996" y="4109"/>
                  </a:cubicBezTo>
                  <a:cubicBezTo>
                    <a:pt x="9007" y="4012"/>
                    <a:pt x="8979" y="3999"/>
                    <a:pt x="8922" y="3857"/>
                  </a:cubicBezTo>
                  <a:cubicBezTo>
                    <a:pt x="8878" y="3749"/>
                    <a:pt x="8852" y="3614"/>
                    <a:pt x="8852" y="3544"/>
                  </a:cubicBezTo>
                  <a:cubicBezTo>
                    <a:pt x="8852" y="3421"/>
                    <a:pt x="8780" y="3015"/>
                    <a:pt x="8720" y="2808"/>
                  </a:cubicBezTo>
                  <a:cubicBezTo>
                    <a:pt x="8609" y="2427"/>
                    <a:pt x="8308" y="1823"/>
                    <a:pt x="8171" y="1649"/>
                  </a:cubicBezTo>
                  <a:cubicBezTo>
                    <a:pt x="8084" y="1538"/>
                    <a:pt x="8061" y="1524"/>
                    <a:pt x="7684" y="1362"/>
                  </a:cubicBezTo>
                  <a:cubicBezTo>
                    <a:pt x="7466" y="1269"/>
                    <a:pt x="7083" y="1115"/>
                    <a:pt x="6833" y="1020"/>
                  </a:cubicBezTo>
                  <a:cubicBezTo>
                    <a:pt x="6400" y="857"/>
                    <a:pt x="6376" y="845"/>
                    <a:pt x="6348" y="775"/>
                  </a:cubicBezTo>
                  <a:cubicBezTo>
                    <a:pt x="6318" y="700"/>
                    <a:pt x="6088" y="408"/>
                    <a:pt x="5881" y="179"/>
                  </a:cubicBezTo>
                  <a:cubicBezTo>
                    <a:pt x="5818" y="110"/>
                    <a:pt x="5766" y="47"/>
                    <a:pt x="5766" y="38"/>
                  </a:cubicBezTo>
                  <a:cubicBezTo>
                    <a:pt x="5766" y="30"/>
                    <a:pt x="5721" y="16"/>
                    <a:pt x="5666" y="8"/>
                  </a:cubicBezTo>
                  <a:cubicBezTo>
                    <a:pt x="5610" y="0"/>
                    <a:pt x="5579" y="48"/>
                    <a:pt x="5573" y="32"/>
                  </a:cubicBezTo>
                  <a:cubicBezTo>
                    <a:pt x="4499" y="44"/>
                    <a:pt x="3939" y="58"/>
                    <a:pt x="3300" y="89"/>
                  </a:cubicBezTo>
                  <a:close/>
                </a:path>
              </a:pathLst>
            </a:custGeom>
            <a:solidFill>
              <a:srgbClr val="E3031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400"/>
            </a:p>
          </p:txBody>
        </p:sp>
        <p:sp>
          <p:nvSpPr>
            <p:cNvPr id="73" name="Freeform 6">
              <a:extLst>
                <a:ext uri="{FF2B5EF4-FFF2-40B4-BE49-F238E27FC236}">
                  <a16:creationId xmlns:a16="http://schemas.microsoft.com/office/drawing/2014/main" id="{30EE417D-780D-7F95-D7C6-71FAB4624D85}"/>
                </a:ext>
              </a:extLst>
            </p:cNvPr>
            <p:cNvSpPr>
              <a:spLocks noEditPoints="1"/>
            </p:cNvSpPr>
            <p:nvPr/>
          </p:nvSpPr>
          <p:spPr bwMode="auto">
            <a:xfrm>
              <a:off x="-4378488" y="1489461"/>
              <a:ext cx="3448050" cy="4262438"/>
            </a:xfrm>
            <a:custGeom>
              <a:avLst/>
              <a:gdLst>
                <a:gd name="T0" fmla="*/ 3097 w 9391"/>
                <a:gd name="T1" fmla="*/ 1608 h 11631"/>
                <a:gd name="T2" fmla="*/ 3552 w 9391"/>
                <a:gd name="T3" fmla="*/ 3396 h 11631"/>
                <a:gd name="T4" fmla="*/ 229 w 9391"/>
                <a:gd name="T5" fmla="*/ 7137 h 11631"/>
                <a:gd name="T6" fmla="*/ 1460 w 9391"/>
                <a:gd name="T7" fmla="*/ 11631 h 11631"/>
                <a:gd name="T8" fmla="*/ 1908 w 9391"/>
                <a:gd name="T9" fmla="*/ 9832 h 11631"/>
                <a:gd name="T10" fmla="*/ 1946 w 9391"/>
                <a:gd name="T11" fmla="*/ 9795 h 11631"/>
                <a:gd name="T12" fmla="*/ 2322 w 9391"/>
                <a:gd name="T13" fmla="*/ 4726 h 11631"/>
                <a:gd name="T14" fmla="*/ 3817 w 9391"/>
                <a:gd name="T15" fmla="*/ 5328 h 11631"/>
                <a:gd name="T16" fmla="*/ 5003 w 9391"/>
                <a:gd name="T17" fmla="*/ 5653 h 11631"/>
                <a:gd name="T18" fmla="*/ 7198 w 9391"/>
                <a:gd name="T19" fmla="*/ 4758 h 11631"/>
                <a:gd name="T20" fmla="*/ 7488 w 9391"/>
                <a:gd name="T21" fmla="*/ 6664 h 11631"/>
                <a:gd name="T22" fmla="*/ 7743 w 9391"/>
                <a:gd name="T23" fmla="*/ 10673 h 11631"/>
                <a:gd name="T24" fmla="*/ 7680 w 9391"/>
                <a:gd name="T25" fmla="*/ 9286 h 11631"/>
                <a:gd name="T26" fmla="*/ 9168 w 9391"/>
                <a:gd name="T27" fmla="*/ 7832 h 11631"/>
                <a:gd name="T28" fmla="*/ 5726 w 9391"/>
                <a:gd name="T29" fmla="*/ 3605 h 11631"/>
                <a:gd name="T30" fmla="*/ 6150 w 9391"/>
                <a:gd name="T31" fmla="*/ 1319 h 11631"/>
                <a:gd name="T32" fmla="*/ 4543 w 9391"/>
                <a:gd name="T33" fmla="*/ 0 h 11631"/>
                <a:gd name="T34" fmla="*/ 6259 w 9391"/>
                <a:gd name="T35" fmla="*/ 5213 h 11631"/>
                <a:gd name="T36" fmla="*/ 3379 w 9391"/>
                <a:gd name="T37" fmla="*/ 3990 h 11631"/>
                <a:gd name="T38" fmla="*/ 2609 w 9391"/>
                <a:gd name="T39" fmla="*/ 4762 h 11631"/>
                <a:gd name="T40" fmla="*/ 5384 w 9391"/>
                <a:gd name="T41" fmla="*/ 5162 h 11631"/>
                <a:gd name="T42" fmla="*/ 5170 w 9391"/>
                <a:gd name="T43" fmla="*/ 5104 h 11631"/>
                <a:gd name="T44" fmla="*/ 9080 w 9391"/>
                <a:gd name="T45" fmla="*/ 7570 h 11631"/>
                <a:gd name="T46" fmla="*/ 7747 w 9391"/>
                <a:gd name="T47" fmla="*/ 8324 h 11631"/>
                <a:gd name="T48" fmla="*/ 3881 w 9391"/>
                <a:gd name="T49" fmla="*/ 5197 h 11631"/>
                <a:gd name="T50" fmla="*/ 1511 w 9391"/>
                <a:gd name="T51" fmla="*/ 6641 h 11631"/>
                <a:gd name="T52" fmla="*/ 1679 w 9391"/>
                <a:gd name="T53" fmla="*/ 8520 h 11631"/>
                <a:gd name="T54" fmla="*/ 205 w 9391"/>
                <a:gd name="T55" fmla="*/ 7863 h 11631"/>
                <a:gd name="T56" fmla="*/ 4231 w 9391"/>
                <a:gd name="T57" fmla="*/ 5423 h 11631"/>
                <a:gd name="T58" fmla="*/ 4191 w 9391"/>
                <a:gd name="T59" fmla="*/ 5476 h 11631"/>
                <a:gd name="T60" fmla="*/ 4538 w 9391"/>
                <a:gd name="T61" fmla="*/ 6012 h 11631"/>
                <a:gd name="T62" fmla="*/ 4469 w 9391"/>
                <a:gd name="T63" fmla="*/ 6223 h 11631"/>
                <a:gd name="T64" fmla="*/ 4576 w 9391"/>
                <a:gd name="T65" fmla="*/ 6244 h 11631"/>
                <a:gd name="T66" fmla="*/ 4786 w 9391"/>
                <a:gd name="T67" fmla="*/ 6726 h 11631"/>
                <a:gd name="T68" fmla="*/ 8991 w 9391"/>
                <a:gd name="T69" fmla="*/ 7605 h 11631"/>
                <a:gd name="T70" fmla="*/ 8950 w 9391"/>
                <a:gd name="T71" fmla="*/ 7604 h 11631"/>
                <a:gd name="T72" fmla="*/ 8656 w 9391"/>
                <a:gd name="T73" fmla="*/ 7699 h 11631"/>
                <a:gd name="T74" fmla="*/ 8361 w 9391"/>
                <a:gd name="T75" fmla="*/ 7741 h 11631"/>
                <a:gd name="T76" fmla="*/ 8315 w 9391"/>
                <a:gd name="T77" fmla="*/ 7749 h 11631"/>
                <a:gd name="T78" fmla="*/ 8804 w 9391"/>
                <a:gd name="T79" fmla="*/ 7793 h 11631"/>
                <a:gd name="T80" fmla="*/ 8115 w 9391"/>
                <a:gd name="T81" fmla="*/ 7795 h 11631"/>
                <a:gd name="T82" fmla="*/ 7927 w 9391"/>
                <a:gd name="T83" fmla="*/ 7829 h 11631"/>
                <a:gd name="T84" fmla="*/ 8534 w 9391"/>
                <a:gd name="T85" fmla="*/ 7848 h 11631"/>
                <a:gd name="T86" fmla="*/ 333 w 9391"/>
                <a:gd name="T87" fmla="*/ 7901 h 11631"/>
                <a:gd name="T88" fmla="*/ 8433 w 9391"/>
                <a:gd name="T89" fmla="*/ 7911 h 11631"/>
                <a:gd name="T90" fmla="*/ 7526 w 9391"/>
                <a:gd name="T91" fmla="*/ 7961 h 11631"/>
                <a:gd name="T92" fmla="*/ 374 w 9391"/>
                <a:gd name="T93" fmla="*/ 7905 h 11631"/>
                <a:gd name="T94" fmla="*/ 8181 w 9391"/>
                <a:gd name="T95" fmla="*/ 7937 h 11631"/>
                <a:gd name="T96" fmla="*/ 655 w 9391"/>
                <a:gd name="T97" fmla="*/ 7973 h 11631"/>
                <a:gd name="T98" fmla="*/ 927 w 9391"/>
                <a:gd name="T99" fmla="*/ 8000 h 11631"/>
                <a:gd name="T100" fmla="*/ 461 w 9391"/>
                <a:gd name="T101" fmla="*/ 8038 h 11631"/>
                <a:gd name="T102" fmla="*/ 1125 w 9391"/>
                <a:gd name="T103" fmla="*/ 8038 h 11631"/>
                <a:gd name="T104" fmla="*/ 7631 w 9391"/>
                <a:gd name="T105" fmla="*/ 8038 h 11631"/>
                <a:gd name="T106" fmla="*/ 803 w 9391"/>
                <a:gd name="T107" fmla="*/ 8146 h 11631"/>
                <a:gd name="T108" fmla="*/ 1484 w 9391"/>
                <a:gd name="T109" fmla="*/ 8109 h 11631"/>
                <a:gd name="T110" fmla="*/ 7541 w 9391"/>
                <a:gd name="T111" fmla="*/ 8079 h 11631"/>
                <a:gd name="T112" fmla="*/ 1582 w 9391"/>
                <a:gd name="T113" fmla="*/ 8123 h 11631"/>
                <a:gd name="T114" fmla="*/ 1050 w 9391"/>
                <a:gd name="T115" fmla="*/ 8165 h 11631"/>
                <a:gd name="T116" fmla="*/ 1248 w 9391"/>
                <a:gd name="T117" fmla="*/ 8207 h 11631"/>
                <a:gd name="T118" fmla="*/ 1383 w 9391"/>
                <a:gd name="T119" fmla="*/ 8215 h 1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91" h="11631">
                  <a:moveTo>
                    <a:pt x="4543" y="0"/>
                  </a:moveTo>
                  <a:cubicBezTo>
                    <a:pt x="4376" y="0"/>
                    <a:pt x="4211" y="34"/>
                    <a:pt x="4081" y="103"/>
                  </a:cubicBezTo>
                  <a:cubicBezTo>
                    <a:pt x="4013" y="140"/>
                    <a:pt x="3918" y="174"/>
                    <a:pt x="3871" y="181"/>
                  </a:cubicBezTo>
                  <a:cubicBezTo>
                    <a:pt x="3801" y="190"/>
                    <a:pt x="3747" y="226"/>
                    <a:pt x="3601" y="363"/>
                  </a:cubicBezTo>
                  <a:cubicBezTo>
                    <a:pt x="3390" y="561"/>
                    <a:pt x="3281" y="729"/>
                    <a:pt x="3260" y="888"/>
                  </a:cubicBezTo>
                  <a:cubicBezTo>
                    <a:pt x="3252" y="950"/>
                    <a:pt x="3230" y="1026"/>
                    <a:pt x="3211" y="1057"/>
                  </a:cubicBezTo>
                  <a:cubicBezTo>
                    <a:pt x="3193" y="1089"/>
                    <a:pt x="3178" y="1133"/>
                    <a:pt x="3178" y="1156"/>
                  </a:cubicBezTo>
                  <a:cubicBezTo>
                    <a:pt x="3178" y="1179"/>
                    <a:pt x="3161" y="1213"/>
                    <a:pt x="3140" y="1230"/>
                  </a:cubicBezTo>
                  <a:cubicBezTo>
                    <a:pt x="3110" y="1256"/>
                    <a:pt x="3102" y="1332"/>
                    <a:pt x="3097" y="1608"/>
                  </a:cubicBezTo>
                  <a:cubicBezTo>
                    <a:pt x="3092" y="1920"/>
                    <a:pt x="3096" y="1963"/>
                    <a:pt x="3145" y="2065"/>
                  </a:cubicBezTo>
                  <a:lnTo>
                    <a:pt x="3199" y="2178"/>
                  </a:lnTo>
                  <a:lnTo>
                    <a:pt x="3123" y="2163"/>
                  </a:lnTo>
                  <a:cubicBezTo>
                    <a:pt x="3031" y="2146"/>
                    <a:pt x="3005" y="2174"/>
                    <a:pt x="3006" y="2291"/>
                  </a:cubicBezTo>
                  <a:cubicBezTo>
                    <a:pt x="3006" y="2399"/>
                    <a:pt x="3035" y="2508"/>
                    <a:pt x="3143" y="2804"/>
                  </a:cubicBezTo>
                  <a:cubicBezTo>
                    <a:pt x="3218" y="3011"/>
                    <a:pt x="3237" y="3044"/>
                    <a:pt x="3290" y="3055"/>
                  </a:cubicBezTo>
                  <a:cubicBezTo>
                    <a:pt x="3328" y="3064"/>
                    <a:pt x="3374" y="3056"/>
                    <a:pt x="3411" y="3035"/>
                  </a:cubicBezTo>
                  <a:cubicBezTo>
                    <a:pt x="3471" y="3002"/>
                    <a:pt x="3471" y="3002"/>
                    <a:pt x="3497" y="3105"/>
                  </a:cubicBezTo>
                  <a:cubicBezTo>
                    <a:pt x="3511" y="3162"/>
                    <a:pt x="3536" y="3293"/>
                    <a:pt x="3552" y="3396"/>
                  </a:cubicBezTo>
                  <a:cubicBezTo>
                    <a:pt x="3578" y="3567"/>
                    <a:pt x="3577" y="3590"/>
                    <a:pt x="3538" y="3642"/>
                  </a:cubicBezTo>
                  <a:cubicBezTo>
                    <a:pt x="3507" y="3681"/>
                    <a:pt x="3472" y="3699"/>
                    <a:pt x="3425" y="3699"/>
                  </a:cubicBezTo>
                  <a:cubicBezTo>
                    <a:pt x="3322" y="3699"/>
                    <a:pt x="3267" y="3752"/>
                    <a:pt x="3128" y="3988"/>
                  </a:cubicBezTo>
                  <a:cubicBezTo>
                    <a:pt x="3008" y="4192"/>
                    <a:pt x="2884" y="4318"/>
                    <a:pt x="2651" y="4476"/>
                  </a:cubicBezTo>
                  <a:cubicBezTo>
                    <a:pt x="2617" y="4499"/>
                    <a:pt x="1954" y="4878"/>
                    <a:pt x="1844" y="4937"/>
                  </a:cubicBezTo>
                  <a:cubicBezTo>
                    <a:pt x="1823" y="4949"/>
                    <a:pt x="1777" y="4974"/>
                    <a:pt x="1742" y="4994"/>
                  </a:cubicBezTo>
                  <a:cubicBezTo>
                    <a:pt x="1638" y="5052"/>
                    <a:pt x="1191" y="5237"/>
                    <a:pt x="1118" y="5252"/>
                  </a:cubicBezTo>
                  <a:cubicBezTo>
                    <a:pt x="946" y="5287"/>
                    <a:pt x="679" y="5777"/>
                    <a:pt x="453" y="6472"/>
                  </a:cubicBezTo>
                  <a:cubicBezTo>
                    <a:pt x="398" y="6641"/>
                    <a:pt x="297" y="6940"/>
                    <a:pt x="229" y="7137"/>
                  </a:cubicBezTo>
                  <a:cubicBezTo>
                    <a:pt x="107" y="7487"/>
                    <a:pt x="104" y="7499"/>
                    <a:pt x="120" y="7687"/>
                  </a:cubicBezTo>
                  <a:cubicBezTo>
                    <a:pt x="129" y="7793"/>
                    <a:pt x="143" y="7977"/>
                    <a:pt x="151" y="8096"/>
                  </a:cubicBezTo>
                  <a:cubicBezTo>
                    <a:pt x="165" y="8295"/>
                    <a:pt x="170" y="8313"/>
                    <a:pt x="216" y="8313"/>
                  </a:cubicBezTo>
                  <a:cubicBezTo>
                    <a:pt x="270" y="8313"/>
                    <a:pt x="272" y="8291"/>
                    <a:pt x="197" y="8648"/>
                  </a:cubicBezTo>
                  <a:cubicBezTo>
                    <a:pt x="147" y="8889"/>
                    <a:pt x="115" y="9207"/>
                    <a:pt x="97" y="9657"/>
                  </a:cubicBezTo>
                  <a:cubicBezTo>
                    <a:pt x="88" y="9887"/>
                    <a:pt x="66" y="10102"/>
                    <a:pt x="41" y="10197"/>
                  </a:cubicBezTo>
                  <a:cubicBezTo>
                    <a:pt x="10" y="10315"/>
                    <a:pt x="0" y="10452"/>
                    <a:pt x="2" y="10726"/>
                  </a:cubicBezTo>
                  <a:cubicBezTo>
                    <a:pt x="4" y="11017"/>
                    <a:pt x="32" y="11287"/>
                    <a:pt x="102" y="11631"/>
                  </a:cubicBezTo>
                  <a:lnTo>
                    <a:pt x="1460" y="11631"/>
                  </a:lnTo>
                  <a:cubicBezTo>
                    <a:pt x="1486" y="10813"/>
                    <a:pt x="1484" y="10694"/>
                    <a:pt x="1460" y="10204"/>
                  </a:cubicBezTo>
                  <a:cubicBezTo>
                    <a:pt x="1439" y="9776"/>
                    <a:pt x="1441" y="9751"/>
                    <a:pt x="1491" y="9633"/>
                  </a:cubicBezTo>
                  <a:cubicBezTo>
                    <a:pt x="1520" y="9565"/>
                    <a:pt x="1555" y="9452"/>
                    <a:pt x="1569" y="9382"/>
                  </a:cubicBezTo>
                  <a:cubicBezTo>
                    <a:pt x="1612" y="9166"/>
                    <a:pt x="1669" y="8775"/>
                    <a:pt x="1669" y="8692"/>
                  </a:cubicBezTo>
                  <a:cubicBezTo>
                    <a:pt x="1669" y="8624"/>
                    <a:pt x="1680" y="8608"/>
                    <a:pt x="1747" y="8579"/>
                  </a:cubicBezTo>
                  <a:cubicBezTo>
                    <a:pt x="1790" y="8561"/>
                    <a:pt x="1828" y="8548"/>
                    <a:pt x="1832" y="8552"/>
                  </a:cubicBezTo>
                  <a:cubicBezTo>
                    <a:pt x="1835" y="8555"/>
                    <a:pt x="1828" y="8681"/>
                    <a:pt x="1816" y="8832"/>
                  </a:cubicBezTo>
                  <a:cubicBezTo>
                    <a:pt x="1804" y="8983"/>
                    <a:pt x="1794" y="9205"/>
                    <a:pt x="1793" y="9324"/>
                  </a:cubicBezTo>
                  <a:cubicBezTo>
                    <a:pt x="1793" y="9528"/>
                    <a:pt x="1799" y="9559"/>
                    <a:pt x="1908" y="9832"/>
                  </a:cubicBezTo>
                  <a:cubicBezTo>
                    <a:pt x="2015" y="10099"/>
                    <a:pt x="2024" y="10140"/>
                    <a:pt x="2026" y="10335"/>
                  </a:cubicBezTo>
                  <a:cubicBezTo>
                    <a:pt x="2027" y="10519"/>
                    <a:pt x="2021" y="10555"/>
                    <a:pt x="1974" y="10611"/>
                  </a:cubicBezTo>
                  <a:cubicBezTo>
                    <a:pt x="1883" y="10720"/>
                    <a:pt x="1748" y="11112"/>
                    <a:pt x="1814" y="11077"/>
                  </a:cubicBezTo>
                  <a:cubicBezTo>
                    <a:pt x="1829" y="11069"/>
                    <a:pt x="1842" y="11042"/>
                    <a:pt x="1842" y="11018"/>
                  </a:cubicBezTo>
                  <a:cubicBezTo>
                    <a:pt x="1842" y="10960"/>
                    <a:pt x="1922" y="10739"/>
                    <a:pt x="1947" y="10730"/>
                  </a:cubicBezTo>
                  <a:cubicBezTo>
                    <a:pt x="1957" y="10726"/>
                    <a:pt x="1966" y="10713"/>
                    <a:pt x="1966" y="10702"/>
                  </a:cubicBezTo>
                  <a:cubicBezTo>
                    <a:pt x="1966" y="10691"/>
                    <a:pt x="1994" y="10649"/>
                    <a:pt x="2029" y="10610"/>
                  </a:cubicBezTo>
                  <a:cubicBezTo>
                    <a:pt x="2084" y="10549"/>
                    <a:pt x="2092" y="10518"/>
                    <a:pt x="2093" y="10373"/>
                  </a:cubicBezTo>
                  <a:cubicBezTo>
                    <a:pt x="2095" y="10190"/>
                    <a:pt x="2077" y="10122"/>
                    <a:pt x="1946" y="9795"/>
                  </a:cubicBezTo>
                  <a:cubicBezTo>
                    <a:pt x="1846" y="9545"/>
                    <a:pt x="1855" y="9704"/>
                    <a:pt x="1864" y="8413"/>
                  </a:cubicBezTo>
                  <a:cubicBezTo>
                    <a:pt x="1866" y="8051"/>
                    <a:pt x="1857" y="7745"/>
                    <a:pt x="1840" y="7661"/>
                  </a:cubicBezTo>
                  <a:cubicBezTo>
                    <a:pt x="1803" y="7468"/>
                    <a:pt x="1485" y="6381"/>
                    <a:pt x="1421" y="6226"/>
                  </a:cubicBezTo>
                  <a:cubicBezTo>
                    <a:pt x="1392" y="6158"/>
                    <a:pt x="1347" y="6067"/>
                    <a:pt x="1322" y="6026"/>
                  </a:cubicBezTo>
                  <a:cubicBezTo>
                    <a:pt x="1239" y="5892"/>
                    <a:pt x="1100" y="5501"/>
                    <a:pt x="1100" y="5402"/>
                  </a:cubicBezTo>
                  <a:cubicBezTo>
                    <a:pt x="1100" y="5329"/>
                    <a:pt x="1110" y="5304"/>
                    <a:pt x="1143" y="5295"/>
                  </a:cubicBezTo>
                  <a:cubicBezTo>
                    <a:pt x="1275" y="5261"/>
                    <a:pt x="1693" y="5071"/>
                    <a:pt x="1932" y="4935"/>
                  </a:cubicBezTo>
                  <a:cubicBezTo>
                    <a:pt x="2084" y="4849"/>
                    <a:pt x="2215" y="4778"/>
                    <a:pt x="2224" y="4778"/>
                  </a:cubicBezTo>
                  <a:cubicBezTo>
                    <a:pt x="2234" y="4778"/>
                    <a:pt x="2278" y="4755"/>
                    <a:pt x="2322" y="4726"/>
                  </a:cubicBezTo>
                  <a:cubicBezTo>
                    <a:pt x="2367" y="4697"/>
                    <a:pt x="2413" y="4680"/>
                    <a:pt x="2426" y="4689"/>
                  </a:cubicBezTo>
                  <a:cubicBezTo>
                    <a:pt x="2438" y="4697"/>
                    <a:pt x="2440" y="4696"/>
                    <a:pt x="2430" y="4685"/>
                  </a:cubicBezTo>
                  <a:cubicBezTo>
                    <a:pt x="2410" y="4664"/>
                    <a:pt x="2479" y="4611"/>
                    <a:pt x="2528" y="4610"/>
                  </a:cubicBezTo>
                  <a:cubicBezTo>
                    <a:pt x="2550" y="4609"/>
                    <a:pt x="2554" y="4636"/>
                    <a:pt x="2545" y="4699"/>
                  </a:cubicBezTo>
                  <a:cubicBezTo>
                    <a:pt x="2523" y="4842"/>
                    <a:pt x="2649" y="5440"/>
                    <a:pt x="2721" y="5533"/>
                  </a:cubicBezTo>
                  <a:cubicBezTo>
                    <a:pt x="2746" y="5567"/>
                    <a:pt x="2773" y="5577"/>
                    <a:pt x="2813" y="5570"/>
                  </a:cubicBezTo>
                  <a:cubicBezTo>
                    <a:pt x="2843" y="5564"/>
                    <a:pt x="2969" y="5552"/>
                    <a:pt x="3091" y="5543"/>
                  </a:cubicBezTo>
                  <a:cubicBezTo>
                    <a:pt x="3322" y="5526"/>
                    <a:pt x="3490" y="5471"/>
                    <a:pt x="3714" y="5341"/>
                  </a:cubicBezTo>
                  <a:cubicBezTo>
                    <a:pt x="3805" y="5287"/>
                    <a:pt x="3809" y="5287"/>
                    <a:pt x="3817" y="5328"/>
                  </a:cubicBezTo>
                  <a:cubicBezTo>
                    <a:pt x="3823" y="5364"/>
                    <a:pt x="3843" y="5371"/>
                    <a:pt x="3931" y="5371"/>
                  </a:cubicBezTo>
                  <a:cubicBezTo>
                    <a:pt x="4053" y="5371"/>
                    <a:pt x="4069" y="5384"/>
                    <a:pt x="4131" y="5530"/>
                  </a:cubicBezTo>
                  <a:cubicBezTo>
                    <a:pt x="4156" y="5588"/>
                    <a:pt x="4183" y="5645"/>
                    <a:pt x="4193" y="5657"/>
                  </a:cubicBezTo>
                  <a:cubicBezTo>
                    <a:pt x="4251" y="5730"/>
                    <a:pt x="4306" y="6211"/>
                    <a:pt x="4319" y="6763"/>
                  </a:cubicBezTo>
                  <a:lnTo>
                    <a:pt x="4324" y="6980"/>
                  </a:lnTo>
                  <a:lnTo>
                    <a:pt x="4589" y="6980"/>
                  </a:lnTo>
                  <a:lnTo>
                    <a:pt x="4853" y="6980"/>
                  </a:lnTo>
                  <a:lnTo>
                    <a:pt x="4858" y="6507"/>
                  </a:lnTo>
                  <a:cubicBezTo>
                    <a:pt x="4864" y="5895"/>
                    <a:pt x="4878" y="5810"/>
                    <a:pt x="5003" y="5653"/>
                  </a:cubicBezTo>
                  <a:cubicBezTo>
                    <a:pt x="5120" y="5506"/>
                    <a:pt x="5394" y="5241"/>
                    <a:pt x="5456" y="5215"/>
                  </a:cubicBezTo>
                  <a:cubicBezTo>
                    <a:pt x="5486" y="5203"/>
                    <a:pt x="5579" y="5216"/>
                    <a:pt x="5738" y="5254"/>
                  </a:cubicBezTo>
                  <a:cubicBezTo>
                    <a:pt x="5869" y="5286"/>
                    <a:pt x="6041" y="5317"/>
                    <a:pt x="6121" y="5323"/>
                  </a:cubicBezTo>
                  <a:lnTo>
                    <a:pt x="6266" y="5334"/>
                  </a:lnTo>
                  <a:lnTo>
                    <a:pt x="6331" y="5224"/>
                  </a:lnTo>
                  <a:cubicBezTo>
                    <a:pt x="6416" y="5080"/>
                    <a:pt x="6536" y="4766"/>
                    <a:pt x="6557" y="4630"/>
                  </a:cubicBezTo>
                  <a:cubicBezTo>
                    <a:pt x="6567" y="4563"/>
                    <a:pt x="6584" y="4526"/>
                    <a:pt x="6601" y="4532"/>
                  </a:cubicBezTo>
                  <a:cubicBezTo>
                    <a:pt x="6616" y="4538"/>
                    <a:pt x="6718" y="4575"/>
                    <a:pt x="6827" y="4615"/>
                  </a:cubicBezTo>
                  <a:cubicBezTo>
                    <a:pt x="6936" y="4655"/>
                    <a:pt x="7103" y="4719"/>
                    <a:pt x="7198" y="4758"/>
                  </a:cubicBezTo>
                  <a:cubicBezTo>
                    <a:pt x="7293" y="4796"/>
                    <a:pt x="7460" y="4862"/>
                    <a:pt x="7569" y="4904"/>
                  </a:cubicBezTo>
                  <a:cubicBezTo>
                    <a:pt x="7678" y="4947"/>
                    <a:pt x="7846" y="5016"/>
                    <a:pt x="7942" y="5058"/>
                  </a:cubicBezTo>
                  <a:lnTo>
                    <a:pt x="8118" y="5136"/>
                  </a:lnTo>
                  <a:lnTo>
                    <a:pt x="8039" y="5333"/>
                  </a:lnTo>
                  <a:cubicBezTo>
                    <a:pt x="7995" y="5441"/>
                    <a:pt x="7953" y="5544"/>
                    <a:pt x="7946" y="5562"/>
                  </a:cubicBezTo>
                  <a:cubicBezTo>
                    <a:pt x="7938" y="5579"/>
                    <a:pt x="7897" y="5684"/>
                    <a:pt x="7855" y="5794"/>
                  </a:cubicBezTo>
                  <a:cubicBezTo>
                    <a:pt x="7812" y="5905"/>
                    <a:pt x="7771" y="6010"/>
                    <a:pt x="7763" y="6027"/>
                  </a:cubicBezTo>
                  <a:cubicBezTo>
                    <a:pt x="7755" y="6045"/>
                    <a:pt x="7706" y="6159"/>
                    <a:pt x="7654" y="6281"/>
                  </a:cubicBezTo>
                  <a:cubicBezTo>
                    <a:pt x="7602" y="6404"/>
                    <a:pt x="7528" y="6576"/>
                    <a:pt x="7488" y="6664"/>
                  </a:cubicBezTo>
                  <a:cubicBezTo>
                    <a:pt x="7382" y="6900"/>
                    <a:pt x="7352" y="7104"/>
                    <a:pt x="7352" y="7583"/>
                  </a:cubicBezTo>
                  <a:cubicBezTo>
                    <a:pt x="7351" y="8159"/>
                    <a:pt x="7374" y="8389"/>
                    <a:pt x="7450" y="8596"/>
                  </a:cubicBezTo>
                  <a:cubicBezTo>
                    <a:pt x="7505" y="8747"/>
                    <a:pt x="7515" y="8823"/>
                    <a:pt x="7532" y="9213"/>
                  </a:cubicBezTo>
                  <a:cubicBezTo>
                    <a:pt x="7545" y="9501"/>
                    <a:pt x="7565" y="9702"/>
                    <a:pt x="7591" y="9784"/>
                  </a:cubicBezTo>
                  <a:cubicBezTo>
                    <a:pt x="7617" y="9869"/>
                    <a:pt x="7630" y="10004"/>
                    <a:pt x="7630" y="10187"/>
                  </a:cubicBezTo>
                  <a:cubicBezTo>
                    <a:pt x="7631" y="10404"/>
                    <a:pt x="7644" y="10512"/>
                    <a:pt x="7693" y="10695"/>
                  </a:cubicBezTo>
                  <a:cubicBezTo>
                    <a:pt x="7760" y="10949"/>
                    <a:pt x="7792" y="11197"/>
                    <a:pt x="7807" y="11631"/>
                  </a:cubicBezTo>
                  <a:lnTo>
                    <a:pt x="7861" y="11631"/>
                  </a:lnTo>
                  <a:cubicBezTo>
                    <a:pt x="7850" y="11185"/>
                    <a:pt x="7820" y="10955"/>
                    <a:pt x="7743" y="10673"/>
                  </a:cubicBezTo>
                  <a:cubicBezTo>
                    <a:pt x="7698" y="10508"/>
                    <a:pt x="7685" y="10396"/>
                    <a:pt x="7683" y="10163"/>
                  </a:cubicBezTo>
                  <a:cubicBezTo>
                    <a:pt x="7682" y="9954"/>
                    <a:pt x="7669" y="9826"/>
                    <a:pt x="7640" y="9739"/>
                  </a:cubicBezTo>
                  <a:cubicBezTo>
                    <a:pt x="7612" y="9654"/>
                    <a:pt x="7594" y="9480"/>
                    <a:pt x="7582" y="9181"/>
                  </a:cubicBezTo>
                  <a:cubicBezTo>
                    <a:pt x="7567" y="8797"/>
                    <a:pt x="7558" y="8729"/>
                    <a:pt x="7502" y="8585"/>
                  </a:cubicBezTo>
                  <a:lnTo>
                    <a:pt x="7439" y="8423"/>
                  </a:lnTo>
                  <a:lnTo>
                    <a:pt x="7492" y="8411"/>
                  </a:lnTo>
                  <a:cubicBezTo>
                    <a:pt x="7520" y="8404"/>
                    <a:pt x="7559" y="8412"/>
                    <a:pt x="7578" y="8428"/>
                  </a:cubicBezTo>
                  <a:cubicBezTo>
                    <a:pt x="7640" y="8482"/>
                    <a:pt x="7679" y="8698"/>
                    <a:pt x="7680" y="8996"/>
                  </a:cubicBezTo>
                  <a:lnTo>
                    <a:pt x="7680" y="9286"/>
                  </a:lnTo>
                  <a:lnTo>
                    <a:pt x="7778" y="9467"/>
                  </a:lnTo>
                  <a:cubicBezTo>
                    <a:pt x="7831" y="9566"/>
                    <a:pt x="7900" y="9677"/>
                    <a:pt x="7929" y="9712"/>
                  </a:cubicBezTo>
                  <a:cubicBezTo>
                    <a:pt x="7981" y="9775"/>
                    <a:pt x="7982" y="9783"/>
                    <a:pt x="7949" y="9940"/>
                  </a:cubicBezTo>
                  <a:cubicBezTo>
                    <a:pt x="7913" y="10110"/>
                    <a:pt x="7906" y="10921"/>
                    <a:pt x="7925" y="11631"/>
                  </a:cubicBezTo>
                  <a:lnTo>
                    <a:pt x="9359" y="11631"/>
                  </a:lnTo>
                  <a:cubicBezTo>
                    <a:pt x="9385" y="11274"/>
                    <a:pt x="9391" y="10662"/>
                    <a:pt x="9364" y="10398"/>
                  </a:cubicBezTo>
                  <a:cubicBezTo>
                    <a:pt x="9335" y="10109"/>
                    <a:pt x="9237" y="9596"/>
                    <a:pt x="9192" y="9494"/>
                  </a:cubicBezTo>
                  <a:cubicBezTo>
                    <a:pt x="9161" y="9425"/>
                    <a:pt x="9127" y="8059"/>
                    <a:pt x="9156" y="8059"/>
                  </a:cubicBezTo>
                  <a:cubicBezTo>
                    <a:pt x="9168" y="8059"/>
                    <a:pt x="9174" y="7961"/>
                    <a:pt x="9168" y="7832"/>
                  </a:cubicBezTo>
                  <a:cubicBezTo>
                    <a:pt x="9161" y="7659"/>
                    <a:pt x="9145" y="7572"/>
                    <a:pt x="9100" y="7469"/>
                  </a:cubicBezTo>
                  <a:cubicBezTo>
                    <a:pt x="9067" y="7395"/>
                    <a:pt x="9041" y="7290"/>
                    <a:pt x="9041" y="7237"/>
                  </a:cubicBezTo>
                  <a:cubicBezTo>
                    <a:pt x="9040" y="7071"/>
                    <a:pt x="8923" y="6517"/>
                    <a:pt x="8833" y="6255"/>
                  </a:cubicBezTo>
                  <a:cubicBezTo>
                    <a:pt x="8650" y="5723"/>
                    <a:pt x="8428" y="5290"/>
                    <a:pt x="8282" y="5181"/>
                  </a:cubicBezTo>
                  <a:cubicBezTo>
                    <a:pt x="8177" y="5101"/>
                    <a:pt x="7622" y="4864"/>
                    <a:pt x="7019" y="4639"/>
                  </a:cubicBezTo>
                  <a:cubicBezTo>
                    <a:pt x="6704" y="4523"/>
                    <a:pt x="6567" y="4461"/>
                    <a:pt x="6567" y="4438"/>
                  </a:cubicBezTo>
                  <a:cubicBezTo>
                    <a:pt x="6567" y="4397"/>
                    <a:pt x="6427" y="4209"/>
                    <a:pt x="6175" y="3911"/>
                  </a:cubicBezTo>
                  <a:cubicBezTo>
                    <a:pt x="5938" y="3631"/>
                    <a:pt x="5948" y="3639"/>
                    <a:pt x="5827" y="3623"/>
                  </a:cubicBezTo>
                  <a:cubicBezTo>
                    <a:pt x="5771" y="3615"/>
                    <a:pt x="5726" y="3607"/>
                    <a:pt x="5726" y="3605"/>
                  </a:cubicBezTo>
                  <a:cubicBezTo>
                    <a:pt x="5726" y="3603"/>
                    <a:pt x="5759" y="3473"/>
                    <a:pt x="5801" y="3317"/>
                  </a:cubicBezTo>
                  <a:cubicBezTo>
                    <a:pt x="5842" y="3160"/>
                    <a:pt x="5881" y="3011"/>
                    <a:pt x="5887" y="2985"/>
                  </a:cubicBezTo>
                  <a:cubicBezTo>
                    <a:pt x="5895" y="2958"/>
                    <a:pt x="5913" y="2943"/>
                    <a:pt x="5932" y="2949"/>
                  </a:cubicBezTo>
                  <a:cubicBezTo>
                    <a:pt x="5950" y="2955"/>
                    <a:pt x="5998" y="2932"/>
                    <a:pt x="6040" y="2897"/>
                  </a:cubicBezTo>
                  <a:cubicBezTo>
                    <a:pt x="6130" y="2824"/>
                    <a:pt x="6171" y="2690"/>
                    <a:pt x="6171" y="2473"/>
                  </a:cubicBezTo>
                  <a:cubicBezTo>
                    <a:pt x="6171" y="2392"/>
                    <a:pt x="6188" y="2295"/>
                    <a:pt x="6208" y="2252"/>
                  </a:cubicBezTo>
                  <a:cubicBezTo>
                    <a:pt x="6278" y="2109"/>
                    <a:pt x="6247" y="1984"/>
                    <a:pt x="6142" y="1984"/>
                  </a:cubicBezTo>
                  <a:cubicBezTo>
                    <a:pt x="6100" y="1984"/>
                    <a:pt x="6098" y="1963"/>
                    <a:pt x="6113" y="1662"/>
                  </a:cubicBezTo>
                  <a:cubicBezTo>
                    <a:pt x="6121" y="1484"/>
                    <a:pt x="6138" y="1330"/>
                    <a:pt x="6150" y="1319"/>
                  </a:cubicBezTo>
                  <a:cubicBezTo>
                    <a:pt x="6185" y="1286"/>
                    <a:pt x="6174" y="1197"/>
                    <a:pt x="6131" y="1170"/>
                  </a:cubicBezTo>
                  <a:cubicBezTo>
                    <a:pt x="6105" y="1154"/>
                    <a:pt x="6086" y="1103"/>
                    <a:pt x="6079" y="1030"/>
                  </a:cubicBezTo>
                  <a:cubicBezTo>
                    <a:pt x="6067" y="906"/>
                    <a:pt x="5956" y="656"/>
                    <a:pt x="5909" y="646"/>
                  </a:cubicBezTo>
                  <a:cubicBezTo>
                    <a:pt x="5893" y="643"/>
                    <a:pt x="5783" y="562"/>
                    <a:pt x="5665" y="466"/>
                  </a:cubicBezTo>
                  <a:cubicBezTo>
                    <a:pt x="5548" y="370"/>
                    <a:pt x="5437" y="291"/>
                    <a:pt x="5420" y="291"/>
                  </a:cubicBezTo>
                  <a:cubicBezTo>
                    <a:pt x="5402" y="291"/>
                    <a:pt x="5362" y="267"/>
                    <a:pt x="5330" y="238"/>
                  </a:cubicBezTo>
                  <a:cubicBezTo>
                    <a:pt x="5298" y="209"/>
                    <a:pt x="5249" y="185"/>
                    <a:pt x="5220" y="185"/>
                  </a:cubicBezTo>
                  <a:cubicBezTo>
                    <a:pt x="5192" y="185"/>
                    <a:pt x="5127" y="161"/>
                    <a:pt x="5075" y="131"/>
                  </a:cubicBezTo>
                  <a:cubicBezTo>
                    <a:pt x="4926" y="44"/>
                    <a:pt x="4733" y="0"/>
                    <a:pt x="4543" y="0"/>
                  </a:cubicBezTo>
                  <a:close/>
                  <a:moveTo>
                    <a:pt x="5764" y="3664"/>
                  </a:moveTo>
                  <a:cubicBezTo>
                    <a:pt x="5778" y="3664"/>
                    <a:pt x="5796" y="3666"/>
                    <a:pt x="5819" y="3669"/>
                  </a:cubicBezTo>
                  <a:cubicBezTo>
                    <a:pt x="5870" y="3677"/>
                    <a:pt x="5919" y="3694"/>
                    <a:pt x="5929" y="3707"/>
                  </a:cubicBezTo>
                  <a:cubicBezTo>
                    <a:pt x="5939" y="3720"/>
                    <a:pt x="5966" y="3753"/>
                    <a:pt x="5991" y="3781"/>
                  </a:cubicBezTo>
                  <a:cubicBezTo>
                    <a:pt x="6204" y="4023"/>
                    <a:pt x="6240" y="4070"/>
                    <a:pt x="6227" y="4089"/>
                  </a:cubicBezTo>
                  <a:cubicBezTo>
                    <a:pt x="6219" y="4102"/>
                    <a:pt x="6222" y="4105"/>
                    <a:pt x="6233" y="4096"/>
                  </a:cubicBezTo>
                  <a:cubicBezTo>
                    <a:pt x="6258" y="4077"/>
                    <a:pt x="6458" y="4317"/>
                    <a:pt x="6494" y="4410"/>
                  </a:cubicBezTo>
                  <a:cubicBezTo>
                    <a:pt x="6513" y="4460"/>
                    <a:pt x="6512" y="4516"/>
                    <a:pt x="6492" y="4613"/>
                  </a:cubicBezTo>
                  <a:cubicBezTo>
                    <a:pt x="6458" y="4772"/>
                    <a:pt x="6316" y="5140"/>
                    <a:pt x="6259" y="5213"/>
                  </a:cubicBezTo>
                  <a:cubicBezTo>
                    <a:pt x="6195" y="5297"/>
                    <a:pt x="6120" y="5289"/>
                    <a:pt x="5569" y="5144"/>
                  </a:cubicBezTo>
                  <a:cubicBezTo>
                    <a:pt x="5296" y="5072"/>
                    <a:pt x="5280" y="5065"/>
                    <a:pt x="5324" y="5034"/>
                  </a:cubicBezTo>
                  <a:cubicBezTo>
                    <a:pt x="5404" y="4977"/>
                    <a:pt x="5733" y="4506"/>
                    <a:pt x="5798" y="4354"/>
                  </a:cubicBezTo>
                  <a:cubicBezTo>
                    <a:pt x="5816" y="4314"/>
                    <a:pt x="5844" y="4225"/>
                    <a:pt x="5862" y="4157"/>
                  </a:cubicBezTo>
                  <a:cubicBezTo>
                    <a:pt x="5893" y="4036"/>
                    <a:pt x="5893" y="4032"/>
                    <a:pt x="5810" y="3878"/>
                  </a:cubicBezTo>
                  <a:cubicBezTo>
                    <a:pt x="5720" y="3711"/>
                    <a:pt x="5703" y="3665"/>
                    <a:pt x="5764" y="3664"/>
                  </a:cubicBezTo>
                  <a:close/>
                  <a:moveTo>
                    <a:pt x="3399" y="3742"/>
                  </a:moveTo>
                  <a:cubicBezTo>
                    <a:pt x="3406" y="3742"/>
                    <a:pt x="3412" y="3744"/>
                    <a:pt x="3415" y="3747"/>
                  </a:cubicBezTo>
                  <a:cubicBezTo>
                    <a:pt x="3425" y="3755"/>
                    <a:pt x="3408" y="3864"/>
                    <a:pt x="3379" y="3990"/>
                  </a:cubicBezTo>
                  <a:cubicBezTo>
                    <a:pt x="3317" y="4258"/>
                    <a:pt x="3315" y="4311"/>
                    <a:pt x="3362" y="4445"/>
                  </a:cubicBezTo>
                  <a:cubicBezTo>
                    <a:pt x="3395" y="4536"/>
                    <a:pt x="3544" y="4829"/>
                    <a:pt x="3597" y="4905"/>
                  </a:cubicBezTo>
                  <a:cubicBezTo>
                    <a:pt x="3609" y="4923"/>
                    <a:pt x="3655" y="4997"/>
                    <a:pt x="3699" y="5069"/>
                  </a:cubicBezTo>
                  <a:cubicBezTo>
                    <a:pt x="3791" y="5221"/>
                    <a:pt x="3786" y="5232"/>
                    <a:pt x="3600" y="5323"/>
                  </a:cubicBezTo>
                  <a:cubicBezTo>
                    <a:pt x="3538" y="5353"/>
                    <a:pt x="3470" y="5389"/>
                    <a:pt x="3450" y="5403"/>
                  </a:cubicBezTo>
                  <a:cubicBezTo>
                    <a:pt x="3391" y="5441"/>
                    <a:pt x="3229" y="5474"/>
                    <a:pt x="3042" y="5485"/>
                  </a:cubicBezTo>
                  <a:cubicBezTo>
                    <a:pt x="2947" y="5491"/>
                    <a:pt x="2849" y="5502"/>
                    <a:pt x="2826" y="5509"/>
                  </a:cubicBezTo>
                  <a:cubicBezTo>
                    <a:pt x="2799" y="5518"/>
                    <a:pt x="2778" y="5513"/>
                    <a:pt x="2772" y="5495"/>
                  </a:cubicBezTo>
                  <a:cubicBezTo>
                    <a:pt x="2691" y="5278"/>
                    <a:pt x="2609" y="4910"/>
                    <a:pt x="2609" y="4762"/>
                  </a:cubicBezTo>
                  <a:cubicBezTo>
                    <a:pt x="2609" y="4602"/>
                    <a:pt x="2647" y="4510"/>
                    <a:pt x="2729" y="4471"/>
                  </a:cubicBezTo>
                  <a:cubicBezTo>
                    <a:pt x="2812" y="4433"/>
                    <a:pt x="2871" y="4387"/>
                    <a:pt x="2979" y="4281"/>
                  </a:cubicBezTo>
                  <a:cubicBezTo>
                    <a:pt x="3026" y="4234"/>
                    <a:pt x="3074" y="4199"/>
                    <a:pt x="3086" y="4202"/>
                  </a:cubicBezTo>
                  <a:cubicBezTo>
                    <a:pt x="3098" y="4205"/>
                    <a:pt x="3101" y="4200"/>
                    <a:pt x="3094" y="4189"/>
                  </a:cubicBezTo>
                  <a:cubicBezTo>
                    <a:pt x="3076" y="4164"/>
                    <a:pt x="3308" y="3781"/>
                    <a:pt x="3358" y="3754"/>
                  </a:cubicBezTo>
                  <a:cubicBezTo>
                    <a:pt x="3372" y="3746"/>
                    <a:pt x="3387" y="3742"/>
                    <a:pt x="3399" y="3742"/>
                  </a:cubicBezTo>
                  <a:close/>
                  <a:moveTo>
                    <a:pt x="5170" y="5104"/>
                  </a:moveTo>
                  <a:cubicBezTo>
                    <a:pt x="5208" y="5104"/>
                    <a:pt x="5247" y="5113"/>
                    <a:pt x="5289" y="5128"/>
                  </a:cubicBezTo>
                  <a:lnTo>
                    <a:pt x="5384" y="5162"/>
                  </a:lnTo>
                  <a:lnTo>
                    <a:pt x="5289" y="5253"/>
                  </a:lnTo>
                  <a:cubicBezTo>
                    <a:pt x="5122" y="5413"/>
                    <a:pt x="4994" y="5549"/>
                    <a:pt x="4922" y="5643"/>
                  </a:cubicBezTo>
                  <a:cubicBezTo>
                    <a:pt x="4881" y="5695"/>
                    <a:pt x="4839" y="5789"/>
                    <a:pt x="4823" y="5864"/>
                  </a:cubicBezTo>
                  <a:lnTo>
                    <a:pt x="4796" y="5994"/>
                  </a:lnTo>
                  <a:lnTo>
                    <a:pt x="4739" y="5857"/>
                  </a:lnTo>
                  <a:cubicBezTo>
                    <a:pt x="4707" y="5782"/>
                    <a:pt x="4660" y="5691"/>
                    <a:pt x="4635" y="5654"/>
                  </a:cubicBezTo>
                  <a:cubicBezTo>
                    <a:pt x="4609" y="5618"/>
                    <a:pt x="4588" y="5577"/>
                    <a:pt x="4588" y="5563"/>
                  </a:cubicBezTo>
                  <a:cubicBezTo>
                    <a:pt x="4588" y="5525"/>
                    <a:pt x="4787" y="5311"/>
                    <a:pt x="4916" y="5208"/>
                  </a:cubicBezTo>
                  <a:cubicBezTo>
                    <a:pt x="5009" y="5135"/>
                    <a:pt x="5087" y="5102"/>
                    <a:pt x="5170" y="5104"/>
                  </a:cubicBezTo>
                  <a:close/>
                  <a:moveTo>
                    <a:pt x="8214" y="5183"/>
                  </a:moveTo>
                  <a:cubicBezTo>
                    <a:pt x="8215" y="5183"/>
                    <a:pt x="8217" y="5184"/>
                    <a:pt x="8219" y="5185"/>
                  </a:cubicBezTo>
                  <a:cubicBezTo>
                    <a:pt x="8345" y="5275"/>
                    <a:pt x="8561" y="5676"/>
                    <a:pt x="8718" y="6112"/>
                  </a:cubicBezTo>
                  <a:cubicBezTo>
                    <a:pt x="8775" y="6269"/>
                    <a:pt x="8831" y="6418"/>
                    <a:pt x="8842" y="6442"/>
                  </a:cubicBezTo>
                  <a:cubicBezTo>
                    <a:pt x="8854" y="6466"/>
                    <a:pt x="8876" y="6562"/>
                    <a:pt x="8892" y="6654"/>
                  </a:cubicBezTo>
                  <a:cubicBezTo>
                    <a:pt x="8907" y="6746"/>
                    <a:pt x="8937" y="6899"/>
                    <a:pt x="8957" y="6993"/>
                  </a:cubicBezTo>
                  <a:cubicBezTo>
                    <a:pt x="8977" y="7088"/>
                    <a:pt x="8991" y="7198"/>
                    <a:pt x="8988" y="7237"/>
                  </a:cubicBezTo>
                  <a:cubicBezTo>
                    <a:pt x="8982" y="7327"/>
                    <a:pt x="9012" y="7442"/>
                    <a:pt x="9058" y="7502"/>
                  </a:cubicBezTo>
                  <a:cubicBezTo>
                    <a:pt x="9078" y="7528"/>
                    <a:pt x="9088" y="7559"/>
                    <a:pt x="9080" y="7570"/>
                  </a:cubicBezTo>
                  <a:cubicBezTo>
                    <a:pt x="9071" y="7581"/>
                    <a:pt x="9076" y="7597"/>
                    <a:pt x="9090" y="7604"/>
                  </a:cubicBezTo>
                  <a:cubicBezTo>
                    <a:pt x="9104" y="7611"/>
                    <a:pt x="9115" y="7645"/>
                    <a:pt x="9115" y="7679"/>
                  </a:cubicBezTo>
                  <a:cubicBezTo>
                    <a:pt x="9115" y="7727"/>
                    <a:pt x="9106" y="7738"/>
                    <a:pt x="9074" y="7727"/>
                  </a:cubicBezTo>
                  <a:cubicBezTo>
                    <a:pt x="9046" y="7718"/>
                    <a:pt x="9038" y="7723"/>
                    <a:pt x="9047" y="7744"/>
                  </a:cubicBezTo>
                  <a:cubicBezTo>
                    <a:pt x="9054" y="7760"/>
                    <a:pt x="9072" y="7771"/>
                    <a:pt x="9087" y="7768"/>
                  </a:cubicBezTo>
                  <a:cubicBezTo>
                    <a:pt x="9105" y="7765"/>
                    <a:pt x="9115" y="7801"/>
                    <a:pt x="9115" y="7867"/>
                  </a:cubicBezTo>
                  <a:cubicBezTo>
                    <a:pt x="9115" y="7924"/>
                    <a:pt x="9121" y="7984"/>
                    <a:pt x="9128" y="8000"/>
                  </a:cubicBezTo>
                  <a:cubicBezTo>
                    <a:pt x="9138" y="8023"/>
                    <a:pt x="9043" y="8051"/>
                    <a:pt x="8738" y="8119"/>
                  </a:cubicBezTo>
                  <a:cubicBezTo>
                    <a:pt x="8193" y="8240"/>
                    <a:pt x="8086" y="8262"/>
                    <a:pt x="7747" y="8324"/>
                  </a:cubicBezTo>
                  <a:cubicBezTo>
                    <a:pt x="7586" y="8353"/>
                    <a:pt x="7450" y="8377"/>
                    <a:pt x="7444" y="8377"/>
                  </a:cubicBezTo>
                  <a:cubicBezTo>
                    <a:pt x="7418" y="8377"/>
                    <a:pt x="7435" y="8150"/>
                    <a:pt x="7462" y="8127"/>
                  </a:cubicBezTo>
                  <a:cubicBezTo>
                    <a:pt x="7486" y="8107"/>
                    <a:pt x="7484" y="8102"/>
                    <a:pt x="7456" y="8102"/>
                  </a:cubicBezTo>
                  <a:cubicBezTo>
                    <a:pt x="7427" y="8102"/>
                    <a:pt x="7419" y="8041"/>
                    <a:pt x="7413" y="7761"/>
                  </a:cubicBezTo>
                  <a:cubicBezTo>
                    <a:pt x="7409" y="7574"/>
                    <a:pt x="7418" y="7309"/>
                    <a:pt x="7432" y="7174"/>
                  </a:cubicBezTo>
                  <a:cubicBezTo>
                    <a:pt x="7457" y="6943"/>
                    <a:pt x="7473" y="6893"/>
                    <a:pt x="7678" y="6408"/>
                  </a:cubicBezTo>
                  <a:cubicBezTo>
                    <a:pt x="7799" y="6123"/>
                    <a:pt x="7963" y="5726"/>
                    <a:pt x="8042" y="5526"/>
                  </a:cubicBezTo>
                  <a:cubicBezTo>
                    <a:pt x="8149" y="5257"/>
                    <a:pt x="8188" y="5177"/>
                    <a:pt x="8214" y="5183"/>
                  </a:cubicBezTo>
                  <a:close/>
                  <a:moveTo>
                    <a:pt x="3881" y="5197"/>
                  </a:moveTo>
                  <a:cubicBezTo>
                    <a:pt x="3896" y="5196"/>
                    <a:pt x="3924" y="5211"/>
                    <a:pt x="3984" y="5248"/>
                  </a:cubicBezTo>
                  <a:cubicBezTo>
                    <a:pt x="4044" y="5285"/>
                    <a:pt x="4093" y="5318"/>
                    <a:pt x="4093" y="5322"/>
                  </a:cubicBezTo>
                  <a:cubicBezTo>
                    <a:pt x="4093" y="5326"/>
                    <a:pt x="4044" y="5329"/>
                    <a:pt x="3985" y="5329"/>
                  </a:cubicBezTo>
                  <a:cubicBezTo>
                    <a:pt x="3872" y="5329"/>
                    <a:pt x="3844" y="5302"/>
                    <a:pt x="3865" y="5218"/>
                  </a:cubicBezTo>
                  <a:cubicBezTo>
                    <a:pt x="3868" y="5205"/>
                    <a:pt x="3872" y="5198"/>
                    <a:pt x="3881" y="5197"/>
                  </a:cubicBezTo>
                  <a:close/>
                  <a:moveTo>
                    <a:pt x="1037" y="5352"/>
                  </a:moveTo>
                  <a:lnTo>
                    <a:pt x="1065" y="5494"/>
                  </a:lnTo>
                  <a:cubicBezTo>
                    <a:pt x="1091" y="5625"/>
                    <a:pt x="1279" y="6093"/>
                    <a:pt x="1326" y="6146"/>
                  </a:cubicBezTo>
                  <a:cubicBezTo>
                    <a:pt x="1361" y="6184"/>
                    <a:pt x="1419" y="6341"/>
                    <a:pt x="1511" y="6641"/>
                  </a:cubicBezTo>
                  <a:cubicBezTo>
                    <a:pt x="1788" y="7545"/>
                    <a:pt x="1804" y="7620"/>
                    <a:pt x="1826" y="8096"/>
                  </a:cubicBezTo>
                  <a:cubicBezTo>
                    <a:pt x="1835" y="8288"/>
                    <a:pt x="1832" y="8292"/>
                    <a:pt x="1687" y="8263"/>
                  </a:cubicBezTo>
                  <a:cubicBezTo>
                    <a:pt x="1649" y="8255"/>
                    <a:pt x="1619" y="8258"/>
                    <a:pt x="1619" y="8269"/>
                  </a:cubicBezTo>
                  <a:cubicBezTo>
                    <a:pt x="1619" y="8281"/>
                    <a:pt x="1665" y="8297"/>
                    <a:pt x="1721" y="8307"/>
                  </a:cubicBezTo>
                  <a:cubicBezTo>
                    <a:pt x="1817" y="8323"/>
                    <a:pt x="1823" y="8329"/>
                    <a:pt x="1832" y="8406"/>
                  </a:cubicBezTo>
                  <a:cubicBezTo>
                    <a:pt x="1838" y="8472"/>
                    <a:pt x="1831" y="8489"/>
                    <a:pt x="1792" y="8498"/>
                  </a:cubicBezTo>
                  <a:cubicBezTo>
                    <a:pt x="1765" y="8504"/>
                    <a:pt x="1750" y="8517"/>
                    <a:pt x="1757" y="8527"/>
                  </a:cubicBezTo>
                  <a:cubicBezTo>
                    <a:pt x="1777" y="8555"/>
                    <a:pt x="1733" y="8550"/>
                    <a:pt x="1695" y="8520"/>
                  </a:cubicBezTo>
                  <a:cubicBezTo>
                    <a:pt x="1668" y="8499"/>
                    <a:pt x="1665" y="8499"/>
                    <a:pt x="1679" y="8520"/>
                  </a:cubicBezTo>
                  <a:cubicBezTo>
                    <a:pt x="1696" y="8546"/>
                    <a:pt x="1688" y="8556"/>
                    <a:pt x="1665" y="8536"/>
                  </a:cubicBezTo>
                  <a:cubicBezTo>
                    <a:pt x="1658" y="8530"/>
                    <a:pt x="1603" y="8517"/>
                    <a:pt x="1543" y="8506"/>
                  </a:cubicBezTo>
                  <a:cubicBezTo>
                    <a:pt x="1260" y="8458"/>
                    <a:pt x="905" y="8395"/>
                    <a:pt x="815" y="8377"/>
                  </a:cubicBezTo>
                  <a:cubicBezTo>
                    <a:pt x="761" y="8366"/>
                    <a:pt x="616" y="8341"/>
                    <a:pt x="494" y="8322"/>
                  </a:cubicBezTo>
                  <a:cubicBezTo>
                    <a:pt x="371" y="8303"/>
                    <a:pt x="254" y="8279"/>
                    <a:pt x="234" y="8270"/>
                  </a:cubicBezTo>
                  <a:cubicBezTo>
                    <a:pt x="206" y="8257"/>
                    <a:pt x="197" y="8211"/>
                    <a:pt x="197" y="8073"/>
                  </a:cubicBezTo>
                  <a:cubicBezTo>
                    <a:pt x="197" y="7974"/>
                    <a:pt x="202" y="7895"/>
                    <a:pt x="209" y="7897"/>
                  </a:cubicBezTo>
                  <a:cubicBezTo>
                    <a:pt x="216" y="7899"/>
                    <a:pt x="222" y="7891"/>
                    <a:pt x="222" y="7879"/>
                  </a:cubicBezTo>
                  <a:cubicBezTo>
                    <a:pt x="222" y="7868"/>
                    <a:pt x="214" y="7860"/>
                    <a:pt x="205" y="7863"/>
                  </a:cubicBezTo>
                  <a:cubicBezTo>
                    <a:pt x="176" y="7871"/>
                    <a:pt x="153" y="7682"/>
                    <a:pt x="166" y="7554"/>
                  </a:cubicBezTo>
                  <a:cubicBezTo>
                    <a:pt x="173" y="7489"/>
                    <a:pt x="220" y="7321"/>
                    <a:pt x="271" y="7181"/>
                  </a:cubicBezTo>
                  <a:cubicBezTo>
                    <a:pt x="321" y="7041"/>
                    <a:pt x="368" y="6908"/>
                    <a:pt x="375" y="6885"/>
                  </a:cubicBezTo>
                  <a:cubicBezTo>
                    <a:pt x="382" y="6861"/>
                    <a:pt x="413" y="6766"/>
                    <a:pt x="444" y="6673"/>
                  </a:cubicBezTo>
                  <a:cubicBezTo>
                    <a:pt x="475" y="6580"/>
                    <a:pt x="526" y="6427"/>
                    <a:pt x="556" y="6334"/>
                  </a:cubicBezTo>
                  <a:cubicBezTo>
                    <a:pt x="660" y="6022"/>
                    <a:pt x="881" y="5548"/>
                    <a:pt x="983" y="5420"/>
                  </a:cubicBezTo>
                  <a:lnTo>
                    <a:pt x="1037" y="5352"/>
                  </a:lnTo>
                  <a:close/>
                  <a:moveTo>
                    <a:pt x="4190" y="5416"/>
                  </a:moveTo>
                  <a:cubicBezTo>
                    <a:pt x="4200" y="5417"/>
                    <a:pt x="4214" y="5419"/>
                    <a:pt x="4231" y="5423"/>
                  </a:cubicBezTo>
                  <a:cubicBezTo>
                    <a:pt x="4392" y="5457"/>
                    <a:pt x="4464" y="5523"/>
                    <a:pt x="4600" y="5763"/>
                  </a:cubicBezTo>
                  <a:cubicBezTo>
                    <a:pt x="4672" y="5891"/>
                    <a:pt x="4740" y="6024"/>
                    <a:pt x="4750" y="6059"/>
                  </a:cubicBezTo>
                  <a:cubicBezTo>
                    <a:pt x="4760" y="6094"/>
                    <a:pt x="4773" y="6249"/>
                    <a:pt x="4779" y="6403"/>
                  </a:cubicBezTo>
                  <a:lnTo>
                    <a:pt x="4788" y="6683"/>
                  </a:lnTo>
                  <a:lnTo>
                    <a:pt x="4592" y="6683"/>
                  </a:lnTo>
                  <a:lnTo>
                    <a:pt x="4395" y="6683"/>
                  </a:lnTo>
                  <a:lnTo>
                    <a:pt x="4380" y="6583"/>
                  </a:lnTo>
                  <a:cubicBezTo>
                    <a:pt x="4372" y="6528"/>
                    <a:pt x="4359" y="6345"/>
                    <a:pt x="4351" y="6177"/>
                  </a:cubicBezTo>
                  <a:cubicBezTo>
                    <a:pt x="4337" y="5885"/>
                    <a:pt x="4274" y="5607"/>
                    <a:pt x="4191" y="5476"/>
                  </a:cubicBezTo>
                  <a:cubicBezTo>
                    <a:pt x="4164" y="5432"/>
                    <a:pt x="4161" y="5416"/>
                    <a:pt x="4190" y="5416"/>
                  </a:cubicBezTo>
                  <a:close/>
                  <a:moveTo>
                    <a:pt x="4508" y="5793"/>
                  </a:moveTo>
                  <a:cubicBezTo>
                    <a:pt x="4470" y="5793"/>
                    <a:pt x="4433" y="5807"/>
                    <a:pt x="4411" y="5842"/>
                  </a:cubicBezTo>
                  <a:cubicBezTo>
                    <a:pt x="4377" y="5895"/>
                    <a:pt x="4381" y="5981"/>
                    <a:pt x="4420" y="6022"/>
                  </a:cubicBezTo>
                  <a:cubicBezTo>
                    <a:pt x="4485" y="6089"/>
                    <a:pt x="4662" y="6025"/>
                    <a:pt x="4662" y="5933"/>
                  </a:cubicBezTo>
                  <a:cubicBezTo>
                    <a:pt x="4662" y="5852"/>
                    <a:pt x="4582" y="5794"/>
                    <a:pt x="4508" y="5793"/>
                  </a:cubicBezTo>
                  <a:close/>
                  <a:moveTo>
                    <a:pt x="4519" y="5837"/>
                  </a:moveTo>
                  <a:cubicBezTo>
                    <a:pt x="4574" y="5841"/>
                    <a:pt x="4621" y="5889"/>
                    <a:pt x="4603" y="5950"/>
                  </a:cubicBezTo>
                  <a:cubicBezTo>
                    <a:pt x="4595" y="5978"/>
                    <a:pt x="4566" y="6006"/>
                    <a:pt x="4538" y="6012"/>
                  </a:cubicBezTo>
                  <a:cubicBezTo>
                    <a:pt x="4445" y="6033"/>
                    <a:pt x="4375" y="5922"/>
                    <a:pt x="4444" y="5862"/>
                  </a:cubicBezTo>
                  <a:cubicBezTo>
                    <a:pt x="4467" y="5843"/>
                    <a:pt x="4494" y="5835"/>
                    <a:pt x="4519" y="5837"/>
                  </a:cubicBezTo>
                  <a:close/>
                  <a:moveTo>
                    <a:pt x="4520" y="5860"/>
                  </a:moveTo>
                  <a:cubicBezTo>
                    <a:pt x="4498" y="5862"/>
                    <a:pt x="4475" y="5881"/>
                    <a:pt x="4469" y="5916"/>
                  </a:cubicBezTo>
                  <a:cubicBezTo>
                    <a:pt x="4463" y="5952"/>
                    <a:pt x="4473" y="5964"/>
                    <a:pt x="4512" y="5964"/>
                  </a:cubicBezTo>
                  <a:cubicBezTo>
                    <a:pt x="4550" y="5964"/>
                    <a:pt x="4563" y="5950"/>
                    <a:pt x="4563" y="5909"/>
                  </a:cubicBezTo>
                  <a:cubicBezTo>
                    <a:pt x="4563" y="5875"/>
                    <a:pt x="4542" y="5859"/>
                    <a:pt x="4520" y="5860"/>
                  </a:cubicBezTo>
                  <a:close/>
                  <a:moveTo>
                    <a:pt x="4556" y="6196"/>
                  </a:moveTo>
                  <a:cubicBezTo>
                    <a:pt x="4521" y="6196"/>
                    <a:pt x="4488" y="6204"/>
                    <a:pt x="4469" y="6223"/>
                  </a:cubicBezTo>
                  <a:cubicBezTo>
                    <a:pt x="4412" y="6282"/>
                    <a:pt x="4411" y="6356"/>
                    <a:pt x="4466" y="6416"/>
                  </a:cubicBezTo>
                  <a:cubicBezTo>
                    <a:pt x="4509" y="6463"/>
                    <a:pt x="4533" y="6472"/>
                    <a:pt x="4585" y="6462"/>
                  </a:cubicBezTo>
                  <a:cubicBezTo>
                    <a:pt x="4707" y="6437"/>
                    <a:pt x="4748" y="6335"/>
                    <a:pt x="4673" y="6244"/>
                  </a:cubicBezTo>
                  <a:cubicBezTo>
                    <a:pt x="4649" y="6214"/>
                    <a:pt x="4601" y="6198"/>
                    <a:pt x="4556" y="6196"/>
                  </a:cubicBezTo>
                  <a:close/>
                  <a:moveTo>
                    <a:pt x="4576" y="6244"/>
                  </a:moveTo>
                  <a:cubicBezTo>
                    <a:pt x="4652" y="6245"/>
                    <a:pt x="4687" y="6325"/>
                    <a:pt x="4628" y="6392"/>
                  </a:cubicBezTo>
                  <a:cubicBezTo>
                    <a:pt x="4585" y="6440"/>
                    <a:pt x="4556" y="6439"/>
                    <a:pt x="4503" y="6389"/>
                  </a:cubicBezTo>
                  <a:cubicBezTo>
                    <a:pt x="4451" y="6339"/>
                    <a:pt x="4470" y="6268"/>
                    <a:pt x="4541" y="6249"/>
                  </a:cubicBezTo>
                  <a:cubicBezTo>
                    <a:pt x="4553" y="6246"/>
                    <a:pt x="4565" y="6244"/>
                    <a:pt x="4576" y="6244"/>
                  </a:cubicBezTo>
                  <a:close/>
                  <a:moveTo>
                    <a:pt x="4559" y="6271"/>
                  </a:moveTo>
                  <a:cubicBezTo>
                    <a:pt x="4525" y="6271"/>
                    <a:pt x="4504" y="6313"/>
                    <a:pt x="4523" y="6355"/>
                  </a:cubicBezTo>
                  <a:lnTo>
                    <a:pt x="4523" y="6355"/>
                  </a:lnTo>
                  <a:cubicBezTo>
                    <a:pt x="4530" y="6373"/>
                    <a:pt x="4554" y="6387"/>
                    <a:pt x="4575" y="6387"/>
                  </a:cubicBezTo>
                  <a:cubicBezTo>
                    <a:pt x="4625" y="6387"/>
                    <a:pt x="4625" y="6290"/>
                    <a:pt x="4575" y="6273"/>
                  </a:cubicBezTo>
                  <a:cubicBezTo>
                    <a:pt x="4569" y="6272"/>
                    <a:pt x="4564" y="6271"/>
                    <a:pt x="4559" y="6271"/>
                  </a:cubicBezTo>
                  <a:close/>
                  <a:moveTo>
                    <a:pt x="4390" y="6726"/>
                  </a:moveTo>
                  <a:lnTo>
                    <a:pt x="4588" y="6726"/>
                  </a:lnTo>
                  <a:lnTo>
                    <a:pt x="4786" y="6726"/>
                  </a:lnTo>
                  <a:lnTo>
                    <a:pt x="4786" y="6829"/>
                  </a:lnTo>
                  <a:lnTo>
                    <a:pt x="4786" y="6829"/>
                  </a:lnTo>
                  <a:lnTo>
                    <a:pt x="4786" y="6932"/>
                  </a:lnTo>
                  <a:lnTo>
                    <a:pt x="4588" y="6930"/>
                  </a:lnTo>
                  <a:lnTo>
                    <a:pt x="4390" y="6927"/>
                  </a:lnTo>
                  <a:lnTo>
                    <a:pt x="4390" y="6826"/>
                  </a:lnTo>
                  <a:lnTo>
                    <a:pt x="4390" y="6726"/>
                  </a:lnTo>
                  <a:close/>
                  <a:moveTo>
                    <a:pt x="9016" y="7572"/>
                  </a:moveTo>
                  <a:cubicBezTo>
                    <a:pt x="9002" y="7572"/>
                    <a:pt x="8991" y="7587"/>
                    <a:pt x="8991" y="7605"/>
                  </a:cubicBezTo>
                  <a:cubicBezTo>
                    <a:pt x="8991" y="7624"/>
                    <a:pt x="9002" y="7633"/>
                    <a:pt x="9016" y="7625"/>
                  </a:cubicBezTo>
                  <a:cubicBezTo>
                    <a:pt x="9030" y="7618"/>
                    <a:pt x="9041" y="7603"/>
                    <a:pt x="9041" y="7592"/>
                  </a:cubicBezTo>
                  <a:cubicBezTo>
                    <a:pt x="9041" y="7581"/>
                    <a:pt x="9030" y="7572"/>
                    <a:pt x="9016" y="7572"/>
                  </a:cubicBezTo>
                  <a:close/>
                  <a:moveTo>
                    <a:pt x="8950" y="7604"/>
                  </a:moveTo>
                  <a:cubicBezTo>
                    <a:pt x="8944" y="7604"/>
                    <a:pt x="8937" y="7605"/>
                    <a:pt x="8929" y="7607"/>
                  </a:cubicBezTo>
                  <a:cubicBezTo>
                    <a:pt x="8909" y="7614"/>
                    <a:pt x="8892" y="7623"/>
                    <a:pt x="8892" y="7628"/>
                  </a:cubicBezTo>
                  <a:cubicBezTo>
                    <a:pt x="8892" y="7632"/>
                    <a:pt x="8909" y="7636"/>
                    <a:pt x="8929" y="7636"/>
                  </a:cubicBezTo>
                  <a:cubicBezTo>
                    <a:pt x="8950" y="7636"/>
                    <a:pt x="8967" y="7627"/>
                    <a:pt x="8967" y="7615"/>
                  </a:cubicBezTo>
                  <a:cubicBezTo>
                    <a:pt x="8967" y="7608"/>
                    <a:pt x="8960" y="7604"/>
                    <a:pt x="8950" y="7604"/>
                  </a:cubicBezTo>
                  <a:close/>
                  <a:moveTo>
                    <a:pt x="8856" y="7617"/>
                  </a:moveTo>
                  <a:cubicBezTo>
                    <a:pt x="8851" y="7617"/>
                    <a:pt x="8843" y="7619"/>
                    <a:pt x="8832" y="7622"/>
                  </a:cubicBezTo>
                  <a:cubicBezTo>
                    <a:pt x="8808" y="7630"/>
                    <a:pt x="8774" y="7636"/>
                    <a:pt x="8754" y="7636"/>
                  </a:cubicBezTo>
                  <a:cubicBezTo>
                    <a:pt x="8735" y="7636"/>
                    <a:pt x="8719" y="7645"/>
                    <a:pt x="8719" y="7656"/>
                  </a:cubicBezTo>
                  <a:cubicBezTo>
                    <a:pt x="8719" y="7686"/>
                    <a:pt x="8851" y="7667"/>
                    <a:pt x="8864" y="7636"/>
                  </a:cubicBezTo>
                  <a:cubicBezTo>
                    <a:pt x="8868" y="7624"/>
                    <a:pt x="8866" y="7618"/>
                    <a:pt x="8856" y="7617"/>
                  </a:cubicBezTo>
                  <a:close/>
                  <a:moveTo>
                    <a:pt x="8656" y="7666"/>
                  </a:moveTo>
                  <a:cubicBezTo>
                    <a:pt x="8647" y="7666"/>
                    <a:pt x="8638" y="7671"/>
                    <a:pt x="8633" y="7678"/>
                  </a:cubicBezTo>
                  <a:cubicBezTo>
                    <a:pt x="8624" y="7690"/>
                    <a:pt x="8635" y="7699"/>
                    <a:pt x="8656" y="7699"/>
                  </a:cubicBezTo>
                  <a:cubicBezTo>
                    <a:pt x="8699" y="7699"/>
                    <a:pt x="8706" y="7687"/>
                    <a:pt x="8671" y="7669"/>
                  </a:cubicBezTo>
                  <a:cubicBezTo>
                    <a:pt x="8667" y="7666"/>
                    <a:pt x="8661" y="7665"/>
                    <a:pt x="8656" y="7666"/>
                  </a:cubicBezTo>
                  <a:close/>
                  <a:moveTo>
                    <a:pt x="8573" y="7686"/>
                  </a:moveTo>
                  <a:cubicBezTo>
                    <a:pt x="8531" y="7685"/>
                    <a:pt x="8447" y="7708"/>
                    <a:pt x="8447" y="7725"/>
                  </a:cubicBezTo>
                  <a:cubicBezTo>
                    <a:pt x="8447" y="7738"/>
                    <a:pt x="8475" y="7740"/>
                    <a:pt x="8515" y="7732"/>
                  </a:cubicBezTo>
                  <a:cubicBezTo>
                    <a:pt x="8588" y="7716"/>
                    <a:pt x="8610" y="7705"/>
                    <a:pt x="8593" y="7691"/>
                  </a:cubicBezTo>
                  <a:cubicBezTo>
                    <a:pt x="8590" y="7688"/>
                    <a:pt x="8582" y="7686"/>
                    <a:pt x="8573" y="7686"/>
                  </a:cubicBezTo>
                  <a:close/>
                  <a:moveTo>
                    <a:pt x="8384" y="7729"/>
                  </a:moveTo>
                  <a:cubicBezTo>
                    <a:pt x="8375" y="7730"/>
                    <a:pt x="8366" y="7734"/>
                    <a:pt x="8361" y="7741"/>
                  </a:cubicBezTo>
                  <a:cubicBezTo>
                    <a:pt x="8352" y="7753"/>
                    <a:pt x="8363" y="7763"/>
                    <a:pt x="8384" y="7763"/>
                  </a:cubicBezTo>
                  <a:cubicBezTo>
                    <a:pt x="8427" y="7763"/>
                    <a:pt x="8434" y="7750"/>
                    <a:pt x="8399" y="7732"/>
                  </a:cubicBezTo>
                  <a:cubicBezTo>
                    <a:pt x="8395" y="7730"/>
                    <a:pt x="8389" y="7729"/>
                    <a:pt x="8384" y="7729"/>
                  </a:cubicBezTo>
                  <a:close/>
                  <a:moveTo>
                    <a:pt x="8301" y="7744"/>
                  </a:moveTo>
                  <a:cubicBezTo>
                    <a:pt x="8291" y="7745"/>
                    <a:pt x="8280" y="7749"/>
                    <a:pt x="8270" y="7757"/>
                  </a:cubicBezTo>
                  <a:cubicBezTo>
                    <a:pt x="8255" y="7770"/>
                    <a:pt x="8228" y="7776"/>
                    <a:pt x="8209" y="7770"/>
                  </a:cubicBezTo>
                  <a:cubicBezTo>
                    <a:pt x="8190" y="7763"/>
                    <a:pt x="8175" y="7770"/>
                    <a:pt x="8175" y="7784"/>
                  </a:cubicBezTo>
                  <a:cubicBezTo>
                    <a:pt x="8175" y="7802"/>
                    <a:pt x="8197" y="7805"/>
                    <a:pt x="8243" y="7795"/>
                  </a:cubicBezTo>
                  <a:cubicBezTo>
                    <a:pt x="8323" y="7778"/>
                    <a:pt x="8338" y="7768"/>
                    <a:pt x="8315" y="7749"/>
                  </a:cubicBezTo>
                  <a:cubicBezTo>
                    <a:pt x="8311" y="7746"/>
                    <a:pt x="8306" y="7744"/>
                    <a:pt x="8301" y="7744"/>
                  </a:cubicBezTo>
                  <a:close/>
                  <a:moveTo>
                    <a:pt x="8971" y="7756"/>
                  </a:moveTo>
                  <a:cubicBezTo>
                    <a:pt x="8962" y="7756"/>
                    <a:pt x="8952" y="7757"/>
                    <a:pt x="8942" y="7758"/>
                  </a:cubicBezTo>
                  <a:cubicBezTo>
                    <a:pt x="8895" y="7764"/>
                    <a:pt x="8868" y="7780"/>
                    <a:pt x="8868" y="7801"/>
                  </a:cubicBezTo>
                  <a:cubicBezTo>
                    <a:pt x="8868" y="7827"/>
                    <a:pt x="8874" y="7829"/>
                    <a:pt x="8897" y="7810"/>
                  </a:cubicBezTo>
                  <a:cubicBezTo>
                    <a:pt x="8914" y="7796"/>
                    <a:pt x="8947" y="7784"/>
                    <a:pt x="8971" y="7784"/>
                  </a:cubicBezTo>
                  <a:cubicBezTo>
                    <a:pt x="8996" y="7784"/>
                    <a:pt x="9016" y="7776"/>
                    <a:pt x="9016" y="7767"/>
                  </a:cubicBezTo>
                  <a:cubicBezTo>
                    <a:pt x="9016" y="7759"/>
                    <a:pt x="8997" y="7756"/>
                    <a:pt x="8971" y="7756"/>
                  </a:cubicBezTo>
                  <a:close/>
                  <a:moveTo>
                    <a:pt x="8804" y="7793"/>
                  </a:moveTo>
                  <a:cubicBezTo>
                    <a:pt x="8795" y="7793"/>
                    <a:pt x="8787" y="7798"/>
                    <a:pt x="8781" y="7805"/>
                  </a:cubicBezTo>
                  <a:cubicBezTo>
                    <a:pt x="8773" y="7817"/>
                    <a:pt x="8783" y="7826"/>
                    <a:pt x="8804" y="7826"/>
                  </a:cubicBezTo>
                  <a:cubicBezTo>
                    <a:pt x="8848" y="7826"/>
                    <a:pt x="8854" y="7814"/>
                    <a:pt x="8820" y="7796"/>
                  </a:cubicBezTo>
                  <a:cubicBezTo>
                    <a:pt x="8815" y="7793"/>
                    <a:pt x="8810" y="7792"/>
                    <a:pt x="8804" y="7793"/>
                  </a:cubicBezTo>
                  <a:close/>
                  <a:moveTo>
                    <a:pt x="8115" y="7795"/>
                  </a:moveTo>
                  <a:cubicBezTo>
                    <a:pt x="8100" y="7795"/>
                    <a:pt x="8081" y="7797"/>
                    <a:pt x="8058" y="7800"/>
                  </a:cubicBezTo>
                  <a:cubicBezTo>
                    <a:pt x="8014" y="7805"/>
                    <a:pt x="7984" y="7819"/>
                    <a:pt x="7992" y="7831"/>
                  </a:cubicBezTo>
                  <a:cubicBezTo>
                    <a:pt x="8000" y="7842"/>
                    <a:pt x="8037" y="7845"/>
                    <a:pt x="8072" y="7837"/>
                  </a:cubicBezTo>
                  <a:cubicBezTo>
                    <a:pt x="8170" y="7816"/>
                    <a:pt x="8181" y="7794"/>
                    <a:pt x="8115" y="7795"/>
                  </a:cubicBezTo>
                  <a:close/>
                  <a:moveTo>
                    <a:pt x="8717" y="7806"/>
                  </a:moveTo>
                  <a:cubicBezTo>
                    <a:pt x="8706" y="7805"/>
                    <a:pt x="8693" y="7812"/>
                    <a:pt x="8683" y="7826"/>
                  </a:cubicBezTo>
                  <a:cubicBezTo>
                    <a:pt x="8675" y="7837"/>
                    <a:pt x="8652" y="7840"/>
                    <a:pt x="8632" y="7834"/>
                  </a:cubicBezTo>
                  <a:cubicBezTo>
                    <a:pt x="8595" y="7822"/>
                    <a:pt x="8582" y="7850"/>
                    <a:pt x="8612" y="7876"/>
                  </a:cubicBezTo>
                  <a:cubicBezTo>
                    <a:pt x="8622" y="7884"/>
                    <a:pt x="8640" y="7882"/>
                    <a:pt x="8652" y="7871"/>
                  </a:cubicBezTo>
                  <a:cubicBezTo>
                    <a:pt x="8665" y="7860"/>
                    <a:pt x="8691" y="7856"/>
                    <a:pt x="8710" y="7862"/>
                  </a:cubicBezTo>
                  <a:cubicBezTo>
                    <a:pt x="8730" y="7869"/>
                    <a:pt x="8744" y="7860"/>
                    <a:pt x="8744" y="7839"/>
                  </a:cubicBezTo>
                  <a:cubicBezTo>
                    <a:pt x="8744" y="7818"/>
                    <a:pt x="8732" y="7806"/>
                    <a:pt x="8717" y="7806"/>
                  </a:cubicBezTo>
                  <a:close/>
                  <a:moveTo>
                    <a:pt x="7927" y="7829"/>
                  </a:moveTo>
                  <a:cubicBezTo>
                    <a:pt x="7908" y="7828"/>
                    <a:pt x="7898" y="7845"/>
                    <a:pt x="7914" y="7868"/>
                  </a:cubicBezTo>
                  <a:cubicBezTo>
                    <a:pt x="7924" y="7880"/>
                    <a:pt x="7942" y="7885"/>
                    <a:pt x="7956" y="7877"/>
                  </a:cubicBezTo>
                  <a:cubicBezTo>
                    <a:pt x="7973" y="7868"/>
                    <a:pt x="7973" y="7857"/>
                    <a:pt x="7955" y="7841"/>
                  </a:cubicBezTo>
                  <a:cubicBezTo>
                    <a:pt x="7945" y="7833"/>
                    <a:pt x="7935" y="7829"/>
                    <a:pt x="7927" y="7829"/>
                  </a:cubicBezTo>
                  <a:close/>
                  <a:moveTo>
                    <a:pt x="8534" y="7848"/>
                  </a:moveTo>
                  <a:cubicBezTo>
                    <a:pt x="8513" y="7848"/>
                    <a:pt x="8497" y="7857"/>
                    <a:pt x="8497" y="7869"/>
                  </a:cubicBezTo>
                  <a:cubicBezTo>
                    <a:pt x="8497" y="7880"/>
                    <a:pt x="8513" y="7890"/>
                    <a:pt x="8534" y="7890"/>
                  </a:cubicBezTo>
                  <a:cubicBezTo>
                    <a:pt x="8554" y="7890"/>
                    <a:pt x="8571" y="7880"/>
                    <a:pt x="8571" y="7869"/>
                  </a:cubicBezTo>
                  <a:cubicBezTo>
                    <a:pt x="8571" y="7857"/>
                    <a:pt x="8554" y="7848"/>
                    <a:pt x="8534" y="7848"/>
                  </a:cubicBezTo>
                  <a:close/>
                  <a:moveTo>
                    <a:pt x="7855" y="7851"/>
                  </a:moveTo>
                  <a:cubicBezTo>
                    <a:pt x="7848" y="7850"/>
                    <a:pt x="7839" y="7853"/>
                    <a:pt x="7830" y="7858"/>
                  </a:cubicBezTo>
                  <a:cubicBezTo>
                    <a:pt x="7815" y="7865"/>
                    <a:pt x="7810" y="7881"/>
                    <a:pt x="7819" y="7893"/>
                  </a:cubicBezTo>
                  <a:cubicBezTo>
                    <a:pt x="7829" y="7908"/>
                    <a:pt x="7843" y="7907"/>
                    <a:pt x="7861" y="7892"/>
                  </a:cubicBezTo>
                  <a:cubicBezTo>
                    <a:pt x="7884" y="7872"/>
                    <a:pt x="7877" y="7851"/>
                    <a:pt x="7855" y="7851"/>
                  </a:cubicBezTo>
                  <a:close/>
                  <a:moveTo>
                    <a:pt x="308" y="7869"/>
                  </a:moveTo>
                  <a:cubicBezTo>
                    <a:pt x="295" y="7869"/>
                    <a:pt x="283" y="7883"/>
                    <a:pt x="283" y="7901"/>
                  </a:cubicBezTo>
                  <a:cubicBezTo>
                    <a:pt x="283" y="7918"/>
                    <a:pt x="295" y="7932"/>
                    <a:pt x="308" y="7932"/>
                  </a:cubicBezTo>
                  <a:cubicBezTo>
                    <a:pt x="322" y="7932"/>
                    <a:pt x="333" y="7918"/>
                    <a:pt x="333" y="7901"/>
                  </a:cubicBezTo>
                  <a:cubicBezTo>
                    <a:pt x="333" y="7883"/>
                    <a:pt x="322" y="7869"/>
                    <a:pt x="308" y="7869"/>
                  </a:cubicBezTo>
                  <a:close/>
                  <a:moveTo>
                    <a:pt x="7754" y="7869"/>
                  </a:moveTo>
                  <a:cubicBezTo>
                    <a:pt x="7741" y="7869"/>
                    <a:pt x="7730" y="7878"/>
                    <a:pt x="7730" y="7890"/>
                  </a:cubicBezTo>
                  <a:cubicBezTo>
                    <a:pt x="7730" y="7902"/>
                    <a:pt x="7741" y="7911"/>
                    <a:pt x="7754" y="7911"/>
                  </a:cubicBezTo>
                  <a:cubicBezTo>
                    <a:pt x="7768" y="7911"/>
                    <a:pt x="7779" y="7902"/>
                    <a:pt x="7779" y="7890"/>
                  </a:cubicBezTo>
                  <a:cubicBezTo>
                    <a:pt x="7779" y="7878"/>
                    <a:pt x="7768" y="7869"/>
                    <a:pt x="7754" y="7869"/>
                  </a:cubicBezTo>
                  <a:close/>
                  <a:moveTo>
                    <a:pt x="8449" y="7869"/>
                  </a:moveTo>
                  <a:cubicBezTo>
                    <a:pt x="8436" y="7869"/>
                    <a:pt x="8418" y="7878"/>
                    <a:pt x="8410" y="7890"/>
                  </a:cubicBezTo>
                  <a:cubicBezTo>
                    <a:pt x="8402" y="7902"/>
                    <a:pt x="8412" y="7911"/>
                    <a:pt x="8433" y="7911"/>
                  </a:cubicBezTo>
                  <a:cubicBezTo>
                    <a:pt x="8454" y="7911"/>
                    <a:pt x="8472" y="7902"/>
                    <a:pt x="8472" y="7890"/>
                  </a:cubicBezTo>
                  <a:cubicBezTo>
                    <a:pt x="8472" y="7878"/>
                    <a:pt x="8461" y="7869"/>
                    <a:pt x="8449" y="7869"/>
                  </a:cubicBezTo>
                  <a:close/>
                  <a:moveTo>
                    <a:pt x="7671" y="7878"/>
                  </a:moveTo>
                  <a:cubicBezTo>
                    <a:pt x="7663" y="7878"/>
                    <a:pt x="7654" y="7882"/>
                    <a:pt x="7642" y="7891"/>
                  </a:cubicBezTo>
                  <a:cubicBezTo>
                    <a:pt x="7623" y="7904"/>
                    <a:pt x="7597" y="7909"/>
                    <a:pt x="7582" y="7901"/>
                  </a:cubicBezTo>
                  <a:cubicBezTo>
                    <a:pt x="7568" y="7894"/>
                    <a:pt x="7556" y="7898"/>
                    <a:pt x="7556" y="7910"/>
                  </a:cubicBezTo>
                  <a:cubicBezTo>
                    <a:pt x="7556" y="7922"/>
                    <a:pt x="7534" y="7932"/>
                    <a:pt x="7507" y="7932"/>
                  </a:cubicBezTo>
                  <a:cubicBezTo>
                    <a:pt x="7480" y="7932"/>
                    <a:pt x="7458" y="7942"/>
                    <a:pt x="7458" y="7954"/>
                  </a:cubicBezTo>
                  <a:cubicBezTo>
                    <a:pt x="7458" y="7967"/>
                    <a:pt x="7485" y="7970"/>
                    <a:pt x="7526" y="7961"/>
                  </a:cubicBezTo>
                  <a:cubicBezTo>
                    <a:pt x="7654" y="7935"/>
                    <a:pt x="7708" y="7911"/>
                    <a:pt x="7692" y="7889"/>
                  </a:cubicBezTo>
                  <a:cubicBezTo>
                    <a:pt x="7686" y="7881"/>
                    <a:pt x="7680" y="7878"/>
                    <a:pt x="7671" y="7878"/>
                  </a:cubicBezTo>
                  <a:close/>
                  <a:moveTo>
                    <a:pt x="8349" y="7898"/>
                  </a:moveTo>
                  <a:cubicBezTo>
                    <a:pt x="8318" y="7898"/>
                    <a:pt x="8264" y="7914"/>
                    <a:pt x="8238" y="7935"/>
                  </a:cubicBezTo>
                  <a:cubicBezTo>
                    <a:pt x="8210" y="7957"/>
                    <a:pt x="8236" y="7959"/>
                    <a:pt x="8317" y="7940"/>
                  </a:cubicBezTo>
                  <a:cubicBezTo>
                    <a:pt x="8348" y="7933"/>
                    <a:pt x="8373" y="7918"/>
                    <a:pt x="8373" y="7907"/>
                  </a:cubicBezTo>
                  <a:cubicBezTo>
                    <a:pt x="8373" y="7900"/>
                    <a:pt x="8363" y="7897"/>
                    <a:pt x="8349" y="7898"/>
                  </a:cubicBezTo>
                  <a:close/>
                  <a:moveTo>
                    <a:pt x="399" y="7901"/>
                  </a:moveTo>
                  <a:cubicBezTo>
                    <a:pt x="389" y="7901"/>
                    <a:pt x="380" y="7902"/>
                    <a:pt x="374" y="7905"/>
                  </a:cubicBezTo>
                  <a:cubicBezTo>
                    <a:pt x="357" y="7914"/>
                    <a:pt x="369" y="7925"/>
                    <a:pt x="407" y="7935"/>
                  </a:cubicBezTo>
                  <a:cubicBezTo>
                    <a:pt x="487" y="7954"/>
                    <a:pt x="531" y="7956"/>
                    <a:pt x="531" y="7942"/>
                  </a:cubicBezTo>
                  <a:cubicBezTo>
                    <a:pt x="531" y="7925"/>
                    <a:pt x="446" y="7901"/>
                    <a:pt x="399" y="7901"/>
                  </a:cubicBezTo>
                  <a:close/>
                  <a:moveTo>
                    <a:pt x="579" y="7932"/>
                  </a:moveTo>
                  <a:cubicBezTo>
                    <a:pt x="566" y="7932"/>
                    <a:pt x="556" y="7942"/>
                    <a:pt x="556" y="7953"/>
                  </a:cubicBezTo>
                  <a:cubicBezTo>
                    <a:pt x="556" y="7965"/>
                    <a:pt x="573" y="7975"/>
                    <a:pt x="594" y="7975"/>
                  </a:cubicBezTo>
                  <a:cubicBezTo>
                    <a:pt x="615" y="7975"/>
                    <a:pt x="626" y="7965"/>
                    <a:pt x="617" y="7953"/>
                  </a:cubicBezTo>
                  <a:cubicBezTo>
                    <a:pt x="609" y="7942"/>
                    <a:pt x="592" y="7932"/>
                    <a:pt x="579" y="7932"/>
                  </a:cubicBezTo>
                  <a:close/>
                  <a:moveTo>
                    <a:pt x="8181" y="7937"/>
                  </a:moveTo>
                  <a:cubicBezTo>
                    <a:pt x="8177" y="7937"/>
                    <a:pt x="8173" y="7938"/>
                    <a:pt x="8169" y="7939"/>
                  </a:cubicBezTo>
                  <a:cubicBezTo>
                    <a:pt x="8152" y="7945"/>
                    <a:pt x="8057" y="7966"/>
                    <a:pt x="7958" y="7987"/>
                  </a:cubicBezTo>
                  <a:cubicBezTo>
                    <a:pt x="7860" y="8008"/>
                    <a:pt x="7779" y="8034"/>
                    <a:pt x="7779" y="8044"/>
                  </a:cubicBezTo>
                  <a:cubicBezTo>
                    <a:pt x="7779" y="8055"/>
                    <a:pt x="7804" y="8058"/>
                    <a:pt x="7835" y="8051"/>
                  </a:cubicBezTo>
                  <a:cubicBezTo>
                    <a:pt x="7865" y="8044"/>
                    <a:pt x="7960" y="8022"/>
                    <a:pt x="8045" y="8004"/>
                  </a:cubicBezTo>
                  <a:cubicBezTo>
                    <a:pt x="8130" y="7985"/>
                    <a:pt x="8200" y="7960"/>
                    <a:pt x="8200" y="7949"/>
                  </a:cubicBezTo>
                  <a:cubicBezTo>
                    <a:pt x="8200" y="7941"/>
                    <a:pt x="8192" y="7936"/>
                    <a:pt x="8181" y="7937"/>
                  </a:cubicBezTo>
                  <a:close/>
                  <a:moveTo>
                    <a:pt x="681" y="7959"/>
                  </a:moveTo>
                  <a:cubicBezTo>
                    <a:pt x="666" y="7959"/>
                    <a:pt x="655" y="7964"/>
                    <a:pt x="655" y="7973"/>
                  </a:cubicBezTo>
                  <a:cubicBezTo>
                    <a:pt x="655" y="7986"/>
                    <a:pt x="674" y="7997"/>
                    <a:pt x="698" y="7999"/>
                  </a:cubicBezTo>
                  <a:cubicBezTo>
                    <a:pt x="779" y="8005"/>
                    <a:pt x="791" y="8007"/>
                    <a:pt x="823" y="8025"/>
                  </a:cubicBezTo>
                  <a:cubicBezTo>
                    <a:pt x="841" y="8035"/>
                    <a:pt x="861" y="8038"/>
                    <a:pt x="868" y="8032"/>
                  </a:cubicBezTo>
                  <a:cubicBezTo>
                    <a:pt x="875" y="8026"/>
                    <a:pt x="910" y="8029"/>
                    <a:pt x="947" y="8039"/>
                  </a:cubicBezTo>
                  <a:cubicBezTo>
                    <a:pt x="983" y="8048"/>
                    <a:pt x="1027" y="8056"/>
                    <a:pt x="1044" y="8057"/>
                  </a:cubicBezTo>
                  <a:cubicBezTo>
                    <a:pt x="1081" y="8060"/>
                    <a:pt x="1085" y="8025"/>
                    <a:pt x="1050" y="8006"/>
                  </a:cubicBezTo>
                  <a:cubicBezTo>
                    <a:pt x="1037" y="7999"/>
                    <a:pt x="1026" y="8005"/>
                    <a:pt x="1026" y="8018"/>
                  </a:cubicBezTo>
                  <a:cubicBezTo>
                    <a:pt x="1026" y="8035"/>
                    <a:pt x="1016" y="8037"/>
                    <a:pt x="995" y="8022"/>
                  </a:cubicBezTo>
                  <a:cubicBezTo>
                    <a:pt x="978" y="8011"/>
                    <a:pt x="947" y="8001"/>
                    <a:pt x="927" y="8000"/>
                  </a:cubicBezTo>
                  <a:cubicBezTo>
                    <a:pt x="884" y="7999"/>
                    <a:pt x="761" y="7978"/>
                    <a:pt x="698" y="7962"/>
                  </a:cubicBezTo>
                  <a:cubicBezTo>
                    <a:pt x="692" y="7960"/>
                    <a:pt x="686" y="7959"/>
                    <a:pt x="681" y="7959"/>
                  </a:cubicBezTo>
                  <a:close/>
                  <a:moveTo>
                    <a:pt x="319" y="8005"/>
                  </a:moveTo>
                  <a:cubicBezTo>
                    <a:pt x="287" y="8003"/>
                    <a:pt x="259" y="8008"/>
                    <a:pt x="259" y="8018"/>
                  </a:cubicBezTo>
                  <a:cubicBezTo>
                    <a:pt x="259" y="8029"/>
                    <a:pt x="281" y="8038"/>
                    <a:pt x="308" y="8038"/>
                  </a:cubicBezTo>
                  <a:cubicBezTo>
                    <a:pt x="335" y="8038"/>
                    <a:pt x="358" y="8045"/>
                    <a:pt x="358" y="8054"/>
                  </a:cubicBezTo>
                  <a:cubicBezTo>
                    <a:pt x="358" y="8063"/>
                    <a:pt x="391" y="8072"/>
                    <a:pt x="432" y="8074"/>
                  </a:cubicBezTo>
                  <a:cubicBezTo>
                    <a:pt x="473" y="8077"/>
                    <a:pt x="506" y="8070"/>
                    <a:pt x="506" y="8058"/>
                  </a:cubicBezTo>
                  <a:cubicBezTo>
                    <a:pt x="506" y="8047"/>
                    <a:pt x="486" y="8038"/>
                    <a:pt x="461" y="8038"/>
                  </a:cubicBezTo>
                  <a:cubicBezTo>
                    <a:pt x="436" y="8038"/>
                    <a:pt x="408" y="8032"/>
                    <a:pt x="399" y="8024"/>
                  </a:cubicBezTo>
                  <a:cubicBezTo>
                    <a:pt x="386" y="8013"/>
                    <a:pt x="351" y="8006"/>
                    <a:pt x="319" y="8005"/>
                  </a:cubicBezTo>
                  <a:close/>
                  <a:moveTo>
                    <a:pt x="7720" y="8025"/>
                  </a:moveTo>
                  <a:cubicBezTo>
                    <a:pt x="7711" y="8025"/>
                    <a:pt x="7705" y="8034"/>
                    <a:pt x="7705" y="8047"/>
                  </a:cubicBezTo>
                  <a:cubicBezTo>
                    <a:pt x="7705" y="8066"/>
                    <a:pt x="7716" y="8080"/>
                    <a:pt x="7730" y="8080"/>
                  </a:cubicBezTo>
                  <a:cubicBezTo>
                    <a:pt x="7743" y="8080"/>
                    <a:pt x="7754" y="8072"/>
                    <a:pt x="7754" y="8061"/>
                  </a:cubicBezTo>
                  <a:cubicBezTo>
                    <a:pt x="7754" y="8050"/>
                    <a:pt x="7743" y="8035"/>
                    <a:pt x="7730" y="8028"/>
                  </a:cubicBezTo>
                  <a:cubicBezTo>
                    <a:pt x="7726" y="8026"/>
                    <a:pt x="7723" y="8025"/>
                    <a:pt x="7720" y="8025"/>
                  </a:cubicBezTo>
                  <a:close/>
                  <a:moveTo>
                    <a:pt x="1125" y="8038"/>
                  </a:moveTo>
                  <a:cubicBezTo>
                    <a:pt x="1111" y="8038"/>
                    <a:pt x="1100" y="8048"/>
                    <a:pt x="1100" y="8059"/>
                  </a:cubicBezTo>
                  <a:cubicBezTo>
                    <a:pt x="1100" y="8071"/>
                    <a:pt x="1111" y="8080"/>
                    <a:pt x="1125" y="8080"/>
                  </a:cubicBezTo>
                  <a:cubicBezTo>
                    <a:pt x="1138" y="8080"/>
                    <a:pt x="1149" y="8071"/>
                    <a:pt x="1149" y="8059"/>
                  </a:cubicBezTo>
                  <a:cubicBezTo>
                    <a:pt x="1149" y="8048"/>
                    <a:pt x="1138" y="8038"/>
                    <a:pt x="1125" y="8038"/>
                  </a:cubicBezTo>
                  <a:close/>
                  <a:moveTo>
                    <a:pt x="7631" y="8038"/>
                  </a:moveTo>
                  <a:cubicBezTo>
                    <a:pt x="7617" y="8038"/>
                    <a:pt x="7606" y="8052"/>
                    <a:pt x="7606" y="8070"/>
                  </a:cubicBezTo>
                  <a:cubicBezTo>
                    <a:pt x="7606" y="8087"/>
                    <a:pt x="7617" y="8102"/>
                    <a:pt x="7631" y="8102"/>
                  </a:cubicBezTo>
                  <a:cubicBezTo>
                    <a:pt x="7644" y="8102"/>
                    <a:pt x="7655" y="8087"/>
                    <a:pt x="7655" y="8070"/>
                  </a:cubicBezTo>
                  <a:cubicBezTo>
                    <a:pt x="7655" y="8052"/>
                    <a:pt x="7644" y="8038"/>
                    <a:pt x="7631" y="8038"/>
                  </a:cubicBezTo>
                  <a:close/>
                  <a:moveTo>
                    <a:pt x="1213" y="8046"/>
                  </a:moveTo>
                  <a:cubicBezTo>
                    <a:pt x="1194" y="8046"/>
                    <a:pt x="1175" y="8064"/>
                    <a:pt x="1187" y="8082"/>
                  </a:cubicBezTo>
                  <a:cubicBezTo>
                    <a:pt x="1195" y="8093"/>
                    <a:pt x="1212" y="8102"/>
                    <a:pt x="1225" y="8102"/>
                  </a:cubicBezTo>
                  <a:cubicBezTo>
                    <a:pt x="1252" y="8102"/>
                    <a:pt x="1256" y="8073"/>
                    <a:pt x="1232" y="8053"/>
                  </a:cubicBezTo>
                  <a:cubicBezTo>
                    <a:pt x="1227" y="8048"/>
                    <a:pt x="1220" y="8046"/>
                    <a:pt x="1213" y="8046"/>
                  </a:cubicBezTo>
                  <a:close/>
                  <a:moveTo>
                    <a:pt x="539" y="8062"/>
                  </a:moveTo>
                  <a:cubicBezTo>
                    <a:pt x="528" y="8062"/>
                    <a:pt x="531" y="8069"/>
                    <a:pt x="531" y="8079"/>
                  </a:cubicBezTo>
                  <a:cubicBezTo>
                    <a:pt x="531" y="8090"/>
                    <a:pt x="584" y="8106"/>
                    <a:pt x="648" y="8114"/>
                  </a:cubicBezTo>
                  <a:cubicBezTo>
                    <a:pt x="713" y="8122"/>
                    <a:pt x="783" y="8136"/>
                    <a:pt x="803" y="8146"/>
                  </a:cubicBezTo>
                  <a:cubicBezTo>
                    <a:pt x="853" y="8170"/>
                    <a:pt x="852" y="8170"/>
                    <a:pt x="852" y="8132"/>
                  </a:cubicBezTo>
                  <a:cubicBezTo>
                    <a:pt x="852" y="8114"/>
                    <a:pt x="843" y="8104"/>
                    <a:pt x="832" y="8110"/>
                  </a:cubicBezTo>
                  <a:cubicBezTo>
                    <a:pt x="821" y="8116"/>
                    <a:pt x="751" y="8107"/>
                    <a:pt x="677" y="8090"/>
                  </a:cubicBezTo>
                  <a:cubicBezTo>
                    <a:pt x="587" y="8070"/>
                    <a:pt x="552" y="8061"/>
                    <a:pt x="539" y="8062"/>
                  </a:cubicBezTo>
                  <a:close/>
                  <a:moveTo>
                    <a:pt x="1305" y="8067"/>
                  </a:moveTo>
                  <a:cubicBezTo>
                    <a:pt x="1298" y="8067"/>
                    <a:pt x="1292" y="8071"/>
                    <a:pt x="1287" y="8079"/>
                  </a:cubicBezTo>
                  <a:cubicBezTo>
                    <a:pt x="1269" y="8103"/>
                    <a:pt x="1295" y="8115"/>
                    <a:pt x="1397" y="8129"/>
                  </a:cubicBezTo>
                  <a:cubicBezTo>
                    <a:pt x="1508" y="8145"/>
                    <a:pt x="1520" y="8144"/>
                    <a:pt x="1520" y="8121"/>
                  </a:cubicBezTo>
                  <a:cubicBezTo>
                    <a:pt x="1520" y="8108"/>
                    <a:pt x="1504" y="8102"/>
                    <a:pt x="1484" y="8109"/>
                  </a:cubicBezTo>
                  <a:cubicBezTo>
                    <a:pt x="1464" y="8116"/>
                    <a:pt x="1441" y="8111"/>
                    <a:pt x="1432" y="8099"/>
                  </a:cubicBezTo>
                  <a:cubicBezTo>
                    <a:pt x="1423" y="8087"/>
                    <a:pt x="1402" y="8082"/>
                    <a:pt x="1385" y="8088"/>
                  </a:cubicBezTo>
                  <a:cubicBezTo>
                    <a:pt x="1367" y="8094"/>
                    <a:pt x="1342" y="8089"/>
                    <a:pt x="1328" y="8077"/>
                  </a:cubicBezTo>
                  <a:cubicBezTo>
                    <a:pt x="1320" y="8070"/>
                    <a:pt x="1312" y="8066"/>
                    <a:pt x="1305" y="8067"/>
                  </a:cubicBezTo>
                  <a:close/>
                  <a:moveTo>
                    <a:pt x="7541" y="8079"/>
                  </a:moveTo>
                  <a:cubicBezTo>
                    <a:pt x="7530" y="8079"/>
                    <a:pt x="7517" y="8087"/>
                    <a:pt x="7511" y="8103"/>
                  </a:cubicBezTo>
                  <a:cubicBezTo>
                    <a:pt x="7505" y="8117"/>
                    <a:pt x="7514" y="8124"/>
                    <a:pt x="7530" y="8120"/>
                  </a:cubicBezTo>
                  <a:cubicBezTo>
                    <a:pt x="7547" y="8115"/>
                    <a:pt x="7559" y="8104"/>
                    <a:pt x="7558" y="8096"/>
                  </a:cubicBezTo>
                  <a:cubicBezTo>
                    <a:pt x="7557" y="8085"/>
                    <a:pt x="7550" y="8079"/>
                    <a:pt x="7541" y="8079"/>
                  </a:cubicBezTo>
                  <a:close/>
                  <a:moveTo>
                    <a:pt x="914" y="8123"/>
                  </a:moveTo>
                  <a:cubicBezTo>
                    <a:pt x="876" y="8123"/>
                    <a:pt x="865" y="8148"/>
                    <a:pt x="893" y="8172"/>
                  </a:cubicBezTo>
                  <a:cubicBezTo>
                    <a:pt x="913" y="8189"/>
                    <a:pt x="951" y="8169"/>
                    <a:pt x="951" y="8143"/>
                  </a:cubicBezTo>
                  <a:cubicBezTo>
                    <a:pt x="951" y="8132"/>
                    <a:pt x="935" y="8123"/>
                    <a:pt x="914" y="8123"/>
                  </a:cubicBezTo>
                  <a:close/>
                  <a:moveTo>
                    <a:pt x="1582" y="8123"/>
                  </a:moveTo>
                  <a:cubicBezTo>
                    <a:pt x="1562" y="8123"/>
                    <a:pt x="1545" y="8132"/>
                    <a:pt x="1545" y="8144"/>
                  </a:cubicBezTo>
                  <a:cubicBezTo>
                    <a:pt x="1545" y="8156"/>
                    <a:pt x="1562" y="8165"/>
                    <a:pt x="1582" y="8165"/>
                  </a:cubicBezTo>
                  <a:cubicBezTo>
                    <a:pt x="1603" y="8165"/>
                    <a:pt x="1619" y="8156"/>
                    <a:pt x="1619" y="8144"/>
                  </a:cubicBezTo>
                  <a:cubicBezTo>
                    <a:pt x="1619" y="8132"/>
                    <a:pt x="1603" y="8123"/>
                    <a:pt x="1582" y="8123"/>
                  </a:cubicBezTo>
                  <a:close/>
                  <a:moveTo>
                    <a:pt x="1695" y="8141"/>
                  </a:moveTo>
                  <a:cubicBezTo>
                    <a:pt x="1673" y="8142"/>
                    <a:pt x="1656" y="8146"/>
                    <a:pt x="1652" y="8156"/>
                  </a:cubicBezTo>
                  <a:cubicBezTo>
                    <a:pt x="1647" y="8168"/>
                    <a:pt x="1682" y="8179"/>
                    <a:pt x="1733" y="8180"/>
                  </a:cubicBezTo>
                  <a:cubicBezTo>
                    <a:pt x="1782" y="8181"/>
                    <a:pt x="1813" y="8174"/>
                    <a:pt x="1801" y="8165"/>
                  </a:cubicBezTo>
                  <a:cubicBezTo>
                    <a:pt x="1780" y="8148"/>
                    <a:pt x="1731" y="8139"/>
                    <a:pt x="1695" y="8141"/>
                  </a:cubicBezTo>
                  <a:close/>
                  <a:moveTo>
                    <a:pt x="1013" y="8144"/>
                  </a:moveTo>
                  <a:cubicBezTo>
                    <a:pt x="993" y="8144"/>
                    <a:pt x="976" y="8154"/>
                    <a:pt x="976" y="8165"/>
                  </a:cubicBezTo>
                  <a:cubicBezTo>
                    <a:pt x="976" y="8177"/>
                    <a:pt x="993" y="8186"/>
                    <a:pt x="1013" y="8186"/>
                  </a:cubicBezTo>
                  <a:cubicBezTo>
                    <a:pt x="1034" y="8186"/>
                    <a:pt x="1050" y="8177"/>
                    <a:pt x="1050" y="8165"/>
                  </a:cubicBezTo>
                  <a:cubicBezTo>
                    <a:pt x="1050" y="8154"/>
                    <a:pt x="1034" y="8144"/>
                    <a:pt x="1013" y="8144"/>
                  </a:cubicBezTo>
                  <a:close/>
                  <a:moveTo>
                    <a:pt x="1100" y="8164"/>
                  </a:moveTo>
                  <a:cubicBezTo>
                    <a:pt x="1094" y="8163"/>
                    <a:pt x="1084" y="8174"/>
                    <a:pt x="1079" y="8188"/>
                  </a:cubicBezTo>
                  <a:cubicBezTo>
                    <a:pt x="1072" y="8205"/>
                    <a:pt x="1083" y="8209"/>
                    <a:pt x="1108" y="8201"/>
                  </a:cubicBezTo>
                  <a:cubicBezTo>
                    <a:pt x="1130" y="8194"/>
                    <a:pt x="1154" y="8197"/>
                    <a:pt x="1162" y="8208"/>
                  </a:cubicBezTo>
                  <a:cubicBezTo>
                    <a:pt x="1181" y="8234"/>
                    <a:pt x="1224" y="8235"/>
                    <a:pt x="1224" y="8210"/>
                  </a:cubicBezTo>
                  <a:cubicBezTo>
                    <a:pt x="1224" y="8195"/>
                    <a:pt x="1183" y="8180"/>
                    <a:pt x="1100" y="8164"/>
                  </a:cubicBezTo>
                  <a:close/>
                  <a:moveTo>
                    <a:pt x="1272" y="8186"/>
                  </a:moveTo>
                  <a:cubicBezTo>
                    <a:pt x="1259" y="8186"/>
                    <a:pt x="1248" y="8196"/>
                    <a:pt x="1248" y="8207"/>
                  </a:cubicBezTo>
                  <a:cubicBezTo>
                    <a:pt x="1248" y="8219"/>
                    <a:pt x="1266" y="8229"/>
                    <a:pt x="1287" y="8229"/>
                  </a:cubicBezTo>
                  <a:cubicBezTo>
                    <a:pt x="1308" y="8229"/>
                    <a:pt x="1319" y="8219"/>
                    <a:pt x="1310" y="8207"/>
                  </a:cubicBezTo>
                  <a:cubicBezTo>
                    <a:pt x="1302" y="8196"/>
                    <a:pt x="1284" y="8186"/>
                    <a:pt x="1272" y="8186"/>
                  </a:cubicBezTo>
                  <a:close/>
                  <a:moveTo>
                    <a:pt x="1363" y="8211"/>
                  </a:moveTo>
                  <a:cubicBezTo>
                    <a:pt x="1353" y="8212"/>
                    <a:pt x="1347" y="8216"/>
                    <a:pt x="1347" y="8223"/>
                  </a:cubicBezTo>
                  <a:cubicBezTo>
                    <a:pt x="1347" y="8233"/>
                    <a:pt x="1389" y="8252"/>
                    <a:pt x="1440" y="8265"/>
                  </a:cubicBezTo>
                  <a:cubicBezTo>
                    <a:pt x="1566" y="8295"/>
                    <a:pt x="1565" y="8295"/>
                    <a:pt x="1581" y="8273"/>
                  </a:cubicBezTo>
                  <a:cubicBezTo>
                    <a:pt x="1588" y="8263"/>
                    <a:pt x="1555" y="8248"/>
                    <a:pt x="1506" y="8240"/>
                  </a:cubicBezTo>
                  <a:cubicBezTo>
                    <a:pt x="1458" y="8233"/>
                    <a:pt x="1402" y="8221"/>
                    <a:pt x="1383" y="8215"/>
                  </a:cubicBezTo>
                  <a:cubicBezTo>
                    <a:pt x="1375" y="8212"/>
                    <a:pt x="1368" y="8211"/>
                    <a:pt x="1363" y="8211"/>
                  </a:cubicBezTo>
                  <a:close/>
                  <a:moveTo>
                    <a:pt x="1799" y="11107"/>
                  </a:moveTo>
                  <a:cubicBezTo>
                    <a:pt x="1773" y="11107"/>
                    <a:pt x="1736" y="11310"/>
                    <a:pt x="1703" y="11631"/>
                  </a:cubicBezTo>
                  <a:lnTo>
                    <a:pt x="1752" y="11631"/>
                  </a:lnTo>
                  <a:cubicBezTo>
                    <a:pt x="1763" y="11512"/>
                    <a:pt x="1776" y="11378"/>
                    <a:pt x="1779" y="11340"/>
                  </a:cubicBezTo>
                  <a:cubicBezTo>
                    <a:pt x="1784" y="11288"/>
                    <a:pt x="1796" y="11214"/>
                    <a:pt x="1806" y="11176"/>
                  </a:cubicBezTo>
                  <a:cubicBezTo>
                    <a:pt x="1816" y="11135"/>
                    <a:pt x="1814" y="11107"/>
                    <a:pt x="1799" y="11107"/>
                  </a:cubicBezTo>
                  <a:close/>
                </a:path>
              </a:pathLst>
            </a:custGeom>
            <a:solidFill>
              <a:srgbClr val="59595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400"/>
            </a:p>
          </p:txBody>
        </p:sp>
      </p:grpSp>
      <p:grpSp>
        <p:nvGrpSpPr>
          <p:cNvPr id="84" name="Group 83">
            <a:extLst>
              <a:ext uri="{FF2B5EF4-FFF2-40B4-BE49-F238E27FC236}">
                <a16:creationId xmlns:a16="http://schemas.microsoft.com/office/drawing/2014/main" id="{7819314C-EE48-291E-DDD9-1447FE4806C2}"/>
              </a:ext>
            </a:extLst>
          </p:cNvPr>
          <p:cNvGrpSpPr>
            <a:grpSpLocks noChangeAspect="1"/>
          </p:cNvGrpSpPr>
          <p:nvPr/>
        </p:nvGrpSpPr>
        <p:grpSpPr>
          <a:xfrm>
            <a:off x="686242" y="2580572"/>
            <a:ext cx="308610" cy="171449"/>
            <a:chOff x="-905011" y="2573771"/>
            <a:chExt cx="308610" cy="171449"/>
          </a:xfrm>
          <a:solidFill>
            <a:srgbClr val="59595B"/>
          </a:solidFill>
        </p:grpSpPr>
        <p:sp>
          <p:nvSpPr>
            <p:cNvPr id="81" name="Freeform: Shape 80">
              <a:extLst>
                <a:ext uri="{FF2B5EF4-FFF2-40B4-BE49-F238E27FC236}">
                  <a16:creationId xmlns:a16="http://schemas.microsoft.com/office/drawing/2014/main" id="{1DAB466A-F36C-9083-3939-567E164742CB}"/>
                </a:ext>
              </a:extLst>
            </p:cNvPr>
            <p:cNvSpPr/>
            <p:nvPr/>
          </p:nvSpPr>
          <p:spPr>
            <a:xfrm>
              <a:off x="-905011" y="2642350"/>
              <a:ext cx="68580" cy="68579"/>
            </a:xfrm>
            <a:custGeom>
              <a:avLst/>
              <a:gdLst>
                <a:gd name="connsiteX0" fmla="*/ 0 w 68580"/>
                <a:gd name="connsiteY0" fmla="*/ 68580 h 68579"/>
                <a:gd name="connsiteX1" fmla="*/ 0 w 68580"/>
                <a:gd name="connsiteY1" fmla="*/ 51435 h 68579"/>
                <a:gd name="connsiteX2" fmla="*/ 34290 w 68580"/>
                <a:gd name="connsiteY2" fmla="*/ 17145 h 68579"/>
                <a:gd name="connsiteX3" fmla="*/ 0 w 68580"/>
                <a:gd name="connsiteY3" fmla="*/ 17145 h 68579"/>
                <a:gd name="connsiteX4" fmla="*/ 0 w 68580"/>
                <a:gd name="connsiteY4" fmla="*/ 0 h 68579"/>
                <a:gd name="connsiteX5" fmla="*/ 68580 w 68580"/>
                <a:gd name="connsiteY5" fmla="*/ 0 h 68579"/>
                <a:gd name="connsiteX6" fmla="*/ 68580 w 68580"/>
                <a:gd name="connsiteY6" fmla="*/ 17145 h 68579"/>
                <a:gd name="connsiteX7" fmla="*/ 34290 w 68580"/>
                <a:gd name="connsiteY7" fmla="*/ 51435 h 68579"/>
                <a:gd name="connsiteX8" fmla="*/ 68580 w 68580"/>
                <a:gd name="connsiteY8" fmla="*/ 51435 h 68579"/>
                <a:gd name="connsiteX9" fmla="*/ 68580 w 68580"/>
                <a:gd name="connsiteY9" fmla="*/ 6858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80" h="68579">
                  <a:moveTo>
                    <a:pt x="0" y="68580"/>
                  </a:moveTo>
                  <a:lnTo>
                    <a:pt x="0" y="51435"/>
                  </a:lnTo>
                  <a:lnTo>
                    <a:pt x="34290" y="17145"/>
                  </a:lnTo>
                  <a:lnTo>
                    <a:pt x="0" y="17145"/>
                  </a:lnTo>
                  <a:lnTo>
                    <a:pt x="0" y="0"/>
                  </a:lnTo>
                  <a:lnTo>
                    <a:pt x="68580" y="0"/>
                  </a:lnTo>
                  <a:lnTo>
                    <a:pt x="68580" y="17145"/>
                  </a:lnTo>
                  <a:lnTo>
                    <a:pt x="34290" y="51435"/>
                  </a:lnTo>
                  <a:lnTo>
                    <a:pt x="68580" y="51435"/>
                  </a:lnTo>
                  <a:lnTo>
                    <a:pt x="68580" y="68580"/>
                  </a:lnTo>
                  <a:close/>
                </a:path>
              </a:pathLst>
            </a:custGeom>
            <a:grpFill/>
            <a:ln w="9525" cap="flat">
              <a:noFill/>
              <a:prstDash val="solid"/>
              <a:miter/>
            </a:ln>
          </p:spPr>
          <p:txBody>
            <a:bodyPr rtlCol="0" anchor="ctr"/>
            <a:lstStyle/>
            <a:p>
              <a:endParaRPr lang="en-GB"/>
            </a:p>
          </p:txBody>
        </p:sp>
        <p:sp>
          <p:nvSpPr>
            <p:cNvPr id="82" name="Freeform: Shape 81">
              <a:extLst>
                <a:ext uri="{FF2B5EF4-FFF2-40B4-BE49-F238E27FC236}">
                  <a16:creationId xmlns:a16="http://schemas.microsoft.com/office/drawing/2014/main" id="{26151B89-C618-5B46-C3F6-4A0D289D45B8}"/>
                </a:ext>
              </a:extLst>
            </p:cNvPr>
            <p:cNvSpPr/>
            <p:nvPr/>
          </p:nvSpPr>
          <p:spPr>
            <a:xfrm>
              <a:off x="-819286" y="2573771"/>
              <a:ext cx="102870" cy="120015"/>
            </a:xfrm>
            <a:custGeom>
              <a:avLst/>
              <a:gdLst>
                <a:gd name="connsiteX0" fmla="*/ 0 w 102870"/>
                <a:gd name="connsiteY0" fmla="*/ 120015 h 120015"/>
                <a:gd name="connsiteX1" fmla="*/ 0 w 102870"/>
                <a:gd name="connsiteY1" fmla="*/ 85725 h 120015"/>
                <a:gd name="connsiteX2" fmla="*/ 51435 w 102870"/>
                <a:gd name="connsiteY2" fmla="*/ 34290 h 120015"/>
                <a:gd name="connsiteX3" fmla="*/ 0 w 102870"/>
                <a:gd name="connsiteY3" fmla="*/ 34290 h 120015"/>
                <a:gd name="connsiteX4" fmla="*/ 0 w 102870"/>
                <a:gd name="connsiteY4" fmla="*/ 0 h 120015"/>
                <a:gd name="connsiteX5" fmla="*/ 102870 w 102870"/>
                <a:gd name="connsiteY5" fmla="*/ 0 h 120015"/>
                <a:gd name="connsiteX6" fmla="*/ 102870 w 102870"/>
                <a:gd name="connsiteY6" fmla="*/ 34290 h 120015"/>
                <a:gd name="connsiteX7" fmla="*/ 51435 w 102870"/>
                <a:gd name="connsiteY7" fmla="*/ 85725 h 120015"/>
                <a:gd name="connsiteX8" fmla="*/ 102870 w 102870"/>
                <a:gd name="connsiteY8" fmla="*/ 85725 h 120015"/>
                <a:gd name="connsiteX9" fmla="*/ 102870 w 102870"/>
                <a:gd name="connsiteY9" fmla="*/ 120015 h 1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70" h="120015">
                  <a:moveTo>
                    <a:pt x="0" y="120015"/>
                  </a:moveTo>
                  <a:lnTo>
                    <a:pt x="0" y="85725"/>
                  </a:lnTo>
                  <a:lnTo>
                    <a:pt x="51435" y="34290"/>
                  </a:lnTo>
                  <a:lnTo>
                    <a:pt x="0" y="34290"/>
                  </a:lnTo>
                  <a:lnTo>
                    <a:pt x="0" y="0"/>
                  </a:lnTo>
                  <a:lnTo>
                    <a:pt x="102870" y="0"/>
                  </a:lnTo>
                  <a:lnTo>
                    <a:pt x="102870" y="34290"/>
                  </a:lnTo>
                  <a:lnTo>
                    <a:pt x="51435" y="85725"/>
                  </a:lnTo>
                  <a:lnTo>
                    <a:pt x="102870" y="85725"/>
                  </a:lnTo>
                  <a:lnTo>
                    <a:pt x="102870" y="120015"/>
                  </a:lnTo>
                  <a:close/>
                </a:path>
              </a:pathLst>
            </a:custGeom>
            <a:grpFill/>
            <a:ln w="9525" cap="flat">
              <a:noFill/>
              <a:prstDash val="solid"/>
              <a:miter/>
            </a:ln>
          </p:spPr>
          <p:txBody>
            <a:bodyPr rtlCol="0" anchor="ctr"/>
            <a:lstStyle/>
            <a:p>
              <a:endParaRPr lang="en-GB"/>
            </a:p>
          </p:txBody>
        </p:sp>
        <p:sp>
          <p:nvSpPr>
            <p:cNvPr id="83" name="Freeform: Shape 82">
              <a:extLst>
                <a:ext uri="{FF2B5EF4-FFF2-40B4-BE49-F238E27FC236}">
                  <a16:creationId xmlns:a16="http://schemas.microsoft.com/office/drawing/2014/main" id="{0E29E3C6-9B9B-527D-4C51-31B04FDE1733}"/>
                </a:ext>
              </a:extLst>
            </p:cNvPr>
            <p:cNvSpPr/>
            <p:nvPr/>
          </p:nvSpPr>
          <p:spPr>
            <a:xfrm>
              <a:off x="-699271" y="2625205"/>
              <a:ext cx="102870" cy="120015"/>
            </a:xfrm>
            <a:custGeom>
              <a:avLst/>
              <a:gdLst>
                <a:gd name="connsiteX0" fmla="*/ 102870 w 102870"/>
                <a:gd name="connsiteY0" fmla="*/ 34290 h 120015"/>
                <a:gd name="connsiteX1" fmla="*/ 51435 w 102870"/>
                <a:gd name="connsiteY1" fmla="*/ 85725 h 120015"/>
                <a:gd name="connsiteX2" fmla="*/ 102870 w 102870"/>
                <a:gd name="connsiteY2" fmla="*/ 85725 h 120015"/>
                <a:gd name="connsiteX3" fmla="*/ 102870 w 102870"/>
                <a:gd name="connsiteY3" fmla="*/ 120015 h 120015"/>
                <a:gd name="connsiteX4" fmla="*/ 0 w 102870"/>
                <a:gd name="connsiteY4" fmla="*/ 120015 h 120015"/>
                <a:gd name="connsiteX5" fmla="*/ 0 w 102870"/>
                <a:gd name="connsiteY5" fmla="*/ 85725 h 120015"/>
                <a:gd name="connsiteX6" fmla="*/ 51435 w 102870"/>
                <a:gd name="connsiteY6" fmla="*/ 34290 h 120015"/>
                <a:gd name="connsiteX7" fmla="*/ 0 w 102870"/>
                <a:gd name="connsiteY7" fmla="*/ 34290 h 120015"/>
                <a:gd name="connsiteX8" fmla="*/ 0 w 102870"/>
                <a:gd name="connsiteY8" fmla="*/ 0 h 120015"/>
                <a:gd name="connsiteX9" fmla="*/ 102870 w 102870"/>
                <a:gd name="connsiteY9" fmla="*/ 0 h 1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70" h="120015">
                  <a:moveTo>
                    <a:pt x="102870" y="34290"/>
                  </a:moveTo>
                  <a:lnTo>
                    <a:pt x="51435" y="85725"/>
                  </a:lnTo>
                  <a:lnTo>
                    <a:pt x="102870" y="85725"/>
                  </a:lnTo>
                  <a:lnTo>
                    <a:pt x="102870" y="120015"/>
                  </a:lnTo>
                  <a:lnTo>
                    <a:pt x="0" y="120015"/>
                  </a:lnTo>
                  <a:lnTo>
                    <a:pt x="0" y="85725"/>
                  </a:lnTo>
                  <a:lnTo>
                    <a:pt x="51435" y="34290"/>
                  </a:lnTo>
                  <a:lnTo>
                    <a:pt x="0" y="34290"/>
                  </a:lnTo>
                  <a:lnTo>
                    <a:pt x="0" y="0"/>
                  </a:lnTo>
                  <a:lnTo>
                    <a:pt x="102870" y="0"/>
                  </a:lnTo>
                  <a:close/>
                </a:path>
              </a:pathLst>
            </a:custGeom>
            <a:grpFill/>
            <a:ln w="9525" cap="flat">
              <a:noFill/>
              <a:prstDash val="solid"/>
              <a:miter/>
            </a:ln>
          </p:spPr>
          <p:txBody>
            <a:bodyPr rtlCol="0" anchor="ctr"/>
            <a:lstStyle/>
            <a:p>
              <a:endParaRPr lang="en-GB"/>
            </a:p>
          </p:txBody>
        </p:sp>
      </p:grpSp>
    </p:spTree>
    <p:extLst>
      <p:ext uri="{BB962C8B-B14F-4D97-AF65-F5344CB8AC3E}">
        <p14:creationId xmlns:p14="http://schemas.microsoft.com/office/powerpoint/2010/main" val="193381837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C5A5A1-7669-401E-8ABB-A964384B8739}"/>
              </a:ext>
            </a:extLst>
          </p:cNvPr>
          <p:cNvSpPr>
            <a:spLocks noGrp="1"/>
          </p:cNvSpPr>
          <p:nvPr>
            <p:ph type="title"/>
          </p:nvPr>
        </p:nvSpPr>
        <p:spPr>
          <a:xfrm>
            <a:off x="166473" y="-328939"/>
            <a:ext cx="11616906" cy="1325563"/>
          </a:xfrm>
        </p:spPr>
        <p:txBody>
          <a:bodyPr anchor="ctr">
            <a:normAutofit/>
          </a:bodyPr>
          <a:lstStyle/>
          <a:p>
            <a:r>
              <a:rPr lang="en-US" sz="2800" b="1" dirty="0">
                <a:solidFill>
                  <a:schemeClr val="bg1">
                    <a:lumMod val="50000"/>
                  </a:schemeClr>
                </a:solidFill>
              </a:rPr>
              <a:t>For Info</a:t>
            </a:r>
            <a:endParaRPr lang="en-GB" sz="2800" b="1" dirty="0">
              <a:solidFill>
                <a:schemeClr val="bg1">
                  <a:lumMod val="50000"/>
                </a:schemeClr>
              </a:solidFill>
            </a:endParaRPr>
          </a:p>
        </p:txBody>
      </p:sp>
      <p:sp>
        <p:nvSpPr>
          <p:cNvPr id="12" name="TextBox 11">
            <a:extLst>
              <a:ext uri="{FF2B5EF4-FFF2-40B4-BE49-F238E27FC236}">
                <a16:creationId xmlns:a16="http://schemas.microsoft.com/office/drawing/2014/main" id="{12B107E5-399A-4C58-8D38-77F7116BE846}"/>
              </a:ext>
            </a:extLst>
          </p:cNvPr>
          <p:cNvSpPr txBox="1"/>
          <p:nvPr/>
        </p:nvSpPr>
        <p:spPr>
          <a:xfrm>
            <a:off x="4075871" y="496838"/>
            <a:ext cx="7117610" cy="4278094"/>
          </a:xfrm>
          <a:prstGeom prst="rect">
            <a:avLst/>
          </a:prstGeom>
          <a:noFill/>
        </p:spPr>
        <p:txBody>
          <a:bodyPr wrap="square">
            <a:spAutoFit/>
          </a:bodyPr>
          <a:lstStyle/>
          <a:p>
            <a:pPr algn="just"/>
            <a:r>
              <a:rPr lang="en-US" sz="1600" dirty="0"/>
              <a:t>This pack contains mini briefings on 8 topics.</a:t>
            </a:r>
          </a:p>
          <a:p>
            <a:pPr algn="just"/>
            <a:endParaRPr lang="en-US" sz="1600" dirty="0"/>
          </a:p>
          <a:p>
            <a:pPr algn="just"/>
            <a:r>
              <a:rPr lang="en-US" sz="1600" dirty="0"/>
              <a:t>The pack is not suitable for start to finish presentation in a safety meeting.</a:t>
            </a:r>
          </a:p>
          <a:p>
            <a:pPr algn="just"/>
            <a:endParaRPr lang="en-US" sz="1600" dirty="0"/>
          </a:p>
          <a:p>
            <a:pPr algn="just"/>
            <a:r>
              <a:rPr lang="en-US" sz="1600" dirty="0"/>
              <a:t>We designed the topics to be standalone.</a:t>
            </a:r>
          </a:p>
          <a:p>
            <a:pPr algn="just"/>
            <a:endParaRPr lang="en-US" sz="1600" dirty="0"/>
          </a:p>
          <a:p>
            <a:pPr algn="just"/>
            <a:r>
              <a:rPr lang="en-US" sz="1600" dirty="0"/>
              <a:t>We encourage you to:</a:t>
            </a:r>
          </a:p>
          <a:p>
            <a:pPr marL="285750" indent="-285750" algn="just">
              <a:buFont typeface="Arial" panose="020B0604020202020204" pitchFamily="34" charset="0"/>
              <a:buChar char="•"/>
            </a:pPr>
            <a:r>
              <a:rPr lang="en-US" sz="1600" dirty="0"/>
              <a:t>Select the ones most relevant to your team and/or activities</a:t>
            </a:r>
          </a:p>
          <a:p>
            <a:pPr marL="285750" indent="-285750" algn="just">
              <a:buFont typeface="Arial" panose="020B0604020202020204" pitchFamily="34" charset="0"/>
              <a:buChar char="•"/>
            </a:pPr>
            <a:r>
              <a:rPr lang="en-US" sz="1600" dirty="0"/>
              <a:t>Use one or two slides for your safety meetings</a:t>
            </a:r>
          </a:p>
          <a:p>
            <a:pPr marL="285750" indent="-285750" algn="just">
              <a:buFont typeface="Arial" panose="020B0604020202020204" pitchFamily="34" charset="0"/>
              <a:buChar char="•"/>
            </a:pPr>
            <a:r>
              <a:rPr lang="en-US" sz="1600" dirty="0"/>
              <a:t>Print them out and use them as individual toolbox talks or pre-shift briefings over a week</a:t>
            </a:r>
          </a:p>
          <a:p>
            <a:pPr algn="just"/>
            <a:endParaRPr lang="en-US" sz="1600" dirty="0"/>
          </a:p>
          <a:p>
            <a:pPr algn="just"/>
            <a:r>
              <a:rPr lang="en-US" sz="1600" dirty="0"/>
              <a:t>Please share your feedback &amp; own incident learnings</a:t>
            </a:r>
          </a:p>
          <a:p>
            <a:pPr marL="285750" indent="-285750" algn="just">
              <a:buFont typeface="Arial" panose="020B0604020202020204" pitchFamily="34" charset="0"/>
              <a:buChar char="•"/>
            </a:pPr>
            <a:r>
              <a:rPr lang="en-US" sz="1600" dirty="0"/>
              <a:t>Feedback using the enquiry form: </a:t>
            </a:r>
            <a:r>
              <a:rPr lang="en-US" sz="1600" dirty="0">
                <a:hlinkClick r:id="rId3"/>
              </a:rPr>
              <a:t>https://www.stepchangeinsafety.net/contact/</a:t>
            </a:r>
            <a:r>
              <a:rPr lang="en-US" sz="1600" dirty="0"/>
              <a:t> </a:t>
            </a:r>
          </a:p>
          <a:p>
            <a:pPr marL="285750" indent="-285750" algn="just">
              <a:buFont typeface="Arial" panose="020B0604020202020204" pitchFamily="34" charset="0"/>
              <a:buChar char="•"/>
            </a:pPr>
            <a:r>
              <a:rPr lang="en-US" sz="1600" dirty="0"/>
              <a:t>Share Learnings: </a:t>
            </a:r>
            <a:r>
              <a:rPr lang="en-US" sz="1600" dirty="0">
                <a:hlinkClick r:id="rId4"/>
              </a:rPr>
              <a:t>https://www.stepchangeinsafety.net/alerts-moments/submit/</a:t>
            </a:r>
            <a:endParaRPr lang="en-US" sz="1600" dirty="0"/>
          </a:p>
          <a:p>
            <a:pPr marL="285750" indent="-285750" algn="just">
              <a:buFont typeface="Arial" panose="020B0604020202020204" pitchFamily="34" charset="0"/>
              <a:buChar char="•"/>
            </a:pPr>
            <a:endParaRPr lang="en-US" sz="1600" dirty="0"/>
          </a:p>
          <a:p>
            <a:pPr algn="just"/>
            <a:r>
              <a:rPr lang="en-US" sz="1600" dirty="0"/>
              <a:t>Thanks for playing your part </a:t>
            </a:r>
          </a:p>
        </p:txBody>
      </p:sp>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4" name="Rectangle 23">
            <a:extLst>
              <a:ext uri="{FF2B5EF4-FFF2-40B4-BE49-F238E27FC236}">
                <a16:creationId xmlns:a16="http://schemas.microsoft.com/office/drawing/2014/main" id="{19C88BBB-4D01-4F9C-841F-FAFD1BB31AB7}"/>
              </a:ext>
            </a:extLst>
          </p:cNvPr>
          <p:cNvSpPr/>
          <p:nvPr/>
        </p:nvSpPr>
        <p:spPr>
          <a:xfrm>
            <a:off x="2737309" y="6172069"/>
            <a:ext cx="3943195"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Prevention of Personal Injuries</a:t>
            </a:r>
          </a:p>
        </p:txBody>
      </p:sp>
      <p:pic>
        <p:nvPicPr>
          <p:cNvPr id="4" name="Graphic 3" descr="Boy holding a sign">
            <a:extLst>
              <a:ext uri="{FF2B5EF4-FFF2-40B4-BE49-F238E27FC236}">
                <a16:creationId xmlns:a16="http://schemas.microsoft.com/office/drawing/2014/main" id="{F39C9CD6-FC44-17B6-4FBF-CB9C0A0DAF8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08459" y="863600"/>
            <a:ext cx="2709241" cy="5070837"/>
          </a:xfrm>
          <a:prstGeom prst="rect">
            <a:avLst/>
          </a:prstGeom>
        </p:spPr>
      </p:pic>
      <p:pic>
        <p:nvPicPr>
          <p:cNvPr id="6" name="Graphic 5" descr="Man with thick hair">
            <a:extLst>
              <a:ext uri="{FF2B5EF4-FFF2-40B4-BE49-F238E27FC236}">
                <a16:creationId xmlns:a16="http://schemas.microsoft.com/office/drawing/2014/main" id="{48D80F03-8D39-5221-BC70-F4BC9FA317C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517279" y="283474"/>
            <a:ext cx="862384" cy="945078"/>
          </a:xfrm>
          <a:prstGeom prst="rect">
            <a:avLst/>
          </a:prstGeom>
        </p:spPr>
      </p:pic>
      <p:sp>
        <p:nvSpPr>
          <p:cNvPr id="7" name="TextBox 6">
            <a:extLst>
              <a:ext uri="{FF2B5EF4-FFF2-40B4-BE49-F238E27FC236}">
                <a16:creationId xmlns:a16="http://schemas.microsoft.com/office/drawing/2014/main" id="{34203E59-5CBD-5FE5-8458-D4604581DDCA}"/>
              </a:ext>
            </a:extLst>
          </p:cNvPr>
          <p:cNvSpPr txBox="1"/>
          <p:nvPr/>
        </p:nvSpPr>
        <p:spPr>
          <a:xfrm>
            <a:off x="717268" y="1651000"/>
            <a:ext cx="2349783" cy="1530350"/>
          </a:xfrm>
          <a:custGeom>
            <a:avLst/>
            <a:gdLst>
              <a:gd name="connsiteX0" fmla="*/ 0 w 2336801"/>
              <a:gd name="connsiteY0" fmla="*/ 0 h 1477328"/>
              <a:gd name="connsiteX1" fmla="*/ 2336801 w 2336801"/>
              <a:gd name="connsiteY1" fmla="*/ 0 h 1477328"/>
              <a:gd name="connsiteX2" fmla="*/ 2336801 w 2336801"/>
              <a:gd name="connsiteY2" fmla="*/ 1477328 h 1477328"/>
              <a:gd name="connsiteX3" fmla="*/ 0 w 2336801"/>
              <a:gd name="connsiteY3" fmla="*/ 1477328 h 1477328"/>
              <a:gd name="connsiteX4" fmla="*/ 0 w 2336801"/>
              <a:gd name="connsiteY4" fmla="*/ 0 h 1477328"/>
              <a:gd name="connsiteX0" fmla="*/ 0 w 2355851"/>
              <a:gd name="connsiteY0" fmla="*/ 31750 h 1509078"/>
              <a:gd name="connsiteX1" fmla="*/ 2355851 w 2355851"/>
              <a:gd name="connsiteY1" fmla="*/ 0 h 1509078"/>
              <a:gd name="connsiteX2" fmla="*/ 2336801 w 2355851"/>
              <a:gd name="connsiteY2" fmla="*/ 1509078 h 1509078"/>
              <a:gd name="connsiteX3" fmla="*/ 0 w 2355851"/>
              <a:gd name="connsiteY3" fmla="*/ 1509078 h 1509078"/>
              <a:gd name="connsiteX4" fmla="*/ 0 w 2355851"/>
              <a:gd name="connsiteY4" fmla="*/ 31750 h 1509078"/>
              <a:gd name="connsiteX0" fmla="*/ 0 w 2355851"/>
              <a:gd name="connsiteY0" fmla="*/ 31750 h 1509078"/>
              <a:gd name="connsiteX1" fmla="*/ 2355851 w 2355851"/>
              <a:gd name="connsiteY1" fmla="*/ 0 h 1509078"/>
              <a:gd name="connsiteX2" fmla="*/ 2305051 w 2355851"/>
              <a:gd name="connsiteY2" fmla="*/ 1490028 h 1509078"/>
              <a:gd name="connsiteX3" fmla="*/ 0 w 2355851"/>
              <a:gd name="connsiteY3" fmla="*/ 1509078 h 1509078"/>
              <a:gd name="connsiteX4" fmla="*/ 0 w 2355851"/>
              <a:gd name="connsiteY4" fmla="*/ 31750 h 1509078"/>
              <a:gd name="connsiteX0" fmla="*/ 0 w 2355851"/>
              <a:gd name="connsiteY0" fmla="*/ 31750 h 1490028"/>
              <a:gd name="connsiteX1" fmla="*/ 2355851 w 2355851"/>
              <a:gd name="connsiteY1" fmla="*/ 0 h 1490028"/>
              <a:gd name="connsiteX2" fmla="*/ 2305051 w 2355851"/>
              <a:gd name="connsiteY2" fmla="*/ 1490028 h 1490028"/>
              <a:gd name="connsiteX3" fmla="*/ 6350 w 2355851"/>
              <a:gd name="connsiteY3" fmla="*/ 1483678 h 1490028"/>
              <a:gd name="connsiteX4" fmla="*/ 0 w 2355851"/>
              <a:gd name="connsiteY4" fmla="*/ 31750 h 1490028"/>
              <a:gd name="connsiteX0" fmla="*/ 6632 w 2349783"/>
              <a:gd name="connsiteY0" fmla="*/ 0 h 1534478"/>
              <a:gd name="connsiteX1" fmla="*/ 2349783 w 2349783"/>
              <a:gd name="connsiteY1" fmla="*/ 44450 h 1534478"/>
              <a:gd name="connsiteX2" fmla="*/ 2298983 w 2349783"/>
              <a:gd name="connsiteY2" fmla="*/ 1534478 h 1534478"/>
              <a:gd name="connsiteX3" fmla="*/ 282 w 2349783"/>
              <a:gd name="connsiteY3" fmla="*/ 1528128 h 1534478"/>
              <a:gd name="connsiteX4" fmla="*/ 6632 w 2349783"/>
              <a:gd name="connsiteY4" fmla="*/ 0 h 1534478"/>
              <a:gd name="connsiteX0" fmla="*/ 6632 w 2349783"/>
              <a:gd name="connsiteY0" fmla="*/ 0 h 1534478"/>
              <a:gd name="connsiteX1" fmla="*/ 2349783 w 2349783"/>
              <a:gd name="connsiteY1" fmla="*/ 44450 h 1534478"/>
              <a:gd name="connsiteX2" fmla="*/ 2298983 w 2349783"/>
              <a:gd name="connsiteY2" fmla="*/ 1534478 h 1534478"/>
              <a:gd name="connsiteX3" fmla="*/ 282 w 2349783"/>
              <a:gd name="connsiteY3" fmla="*/ 1528128 h 1534478"/>
              <a:gd name="connsiteX4" fmla="*/ 6632 w 2349783"/>
              <a:gd name="connsiteY4" fmla="*/ 0 h 1534478"/>
              <a:gd name="connsiteX0" fmla="*/ 6632 w 2349783"/>
              <a:gd name="connsiteY0" fmla="*/ 0 h 1534478"/>
              <a:gd name="connsiteX1" fmla="*/ 2349783 w 2349783"/>
              <a:gd name="connsiteY1" fmla="*/ 44450 h 1534478"/>
              <a:gd name="connsiteX2" fmla="*/ 2298983 w 2349783"/>
              <a:gd name="connsiteY2" fmla="*/ 1534478 h 1534478"/>
              <a:gd name="connsiteX3" fmla="*/ 282 w 2349783"/>
              <a:gd name="connsiteY3" fmla="*/ 1528128 h 1534478"/>
              <a:gd name="connsiteX4" fmla="*/ 6632 w 2349783"/>
              <a:gd name="connsiteY4" fmla="*/ 0 h 1534478"/>
              <a:gd name="connsiteX0" fmla="*/ 6632 w 2349783"/>
              <a:gd name="connsiteY0" fmla="*/ 0 h 1534478"/>
              <a:gd name="connsiteX1" fmla="*/ 2349783 w 2349783"/>
              <a:gd name="connsiteY1" fmla="*/ 44450 h 1534478"/>
              <a:gd name="connsiteX2" fmla="*/ 2298983 w 2349783"/>
              <a:gd name="connsiteY2" fmla="*/ 1534478 h 1534478"/>
              <a:gd name="connsiteX3" fmla="*/ 282 w 2349783"/>
              <a:gd name="connsiteY3" fmla="*/ 1528128 h 1534478"/>
              <a:gd name="connsiteX4" fmla="*/ 6632 w 2349783"/>
              <a:gd name="connsiteY4" fmla="*/ 0 h 1534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9783" h="1534478">
                <a:moveTo>
                  <a:pt x="6632" y="0"/>
                </a:moveTo>
                <a:cubicBezTo>
                  <a:pt x="882932" y="46567"/>
                  <a:pt x="1657633" y="67733"/>
                  <a:pt x="2349783" y="44450"/>
                </a:cubicBezTo>
                <a:lnTo>
                  <a:pt x="2298983" y="1534478"/>
                </a:lnTo>
                <a:lnTo>
                  <a:pt x="282" y="1528128"/>
                </a:lnTo>
                <a:cubicBezTo>
                  <a:pt x="-1835" y="1044152"/>
                  <a:pt x="8749" y="483976"/>
                  <a:pt x="6632" y="0"/>
                </a:cubicBezTo>
                <a:close/>
              </a:path>
            </a:pathLst>
          </a:custGeom>
          <a:noFill/>
        </p:spPr>
        <p:txBody>
          <a:bodyPr wrap="square" rtlCol="0" anchor="ctr">
            <a:noAutofit/>
            <a:scene3d>
              <a:camera prst="perspectiveRight" fov="3600000">
                <a:rot lat="300000" lon="599993" rev="0"/>
              </a:camera>
              <a:lightRig rig="threePt" dir="t"/>
            </a:scene3d>
          </a:bodyPr>
          <a:lstStyle/>
          <a:p>
            <a:pPr>
              <a:spcAft>
                <a:spcPts val="600"/>
              </a:spcAft>
            </a:pPr>
            <a:r>
              <a:rPr lang="en-GB" sz="1400" dirty="0">
                <a:latin typeface="Arial Rounded MT Bold" panose="020F0704030504030204" pitchFamily="34" charset="0"/>
              </a:rPr>
              <a:t>Please be nice to your colleagues.</a:t>
            </a:r>
          </a:p>
          <a:p>
            <a:pPr>
              <a:spcAft>
                <a:spcPts val="600"/>
              </a:spcAft>
            </a:pPr>
            <a:r>
              <a:rPr lang="en-GB" sz="1400" dirty="0">
                <a:latin typeface="Arial Rounded MT Bold" panose="020F0704030504030204" pitchFamily="34" charset="0"/>
              </a:rPr>
              <a:t>No one wants this on their death certificate…</a:t>
            </a:r>
          </a:p>
          <a:p>
            <a:pPr algn="ctr">
              <a:spcAft>
                <a:spcPts val="600"/>
              </a:spcAft>
            </a:pPr>
            <a:r>
              <a:rPr lang="en-GB" sz="1400" dirty="0">
                <a:latin typeface="Arial Rounded MT Bold" panose="020F0704030504030204" pitchFamily="34" charset="0"/>
              </a:rPr>
              <a:t>“Death by PowerPoint” </a:t>
            </a:r>
          </a:p>
        </p:txBody>
      </p:sp>
    </p:spTree>
    <p:extLst>
      <p:ext uri="{BB962C8B-B14F-4D97-AF65-F5344CB8AC3E}">
        <p14:creationId xmlns:p14="http://schemas.microsoft.com/office/powerpoint/2010/main" val="41582217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C858B57D-8940-6122-DFB9-354363B48255}"/>
              </a:ext>
            </a:extLst>
          </p:cNvPr>
          <p:cNvSpPr txBox="1"/>
          <p:nvPr/>
        </p:nvSpPr>
        <p:spPr>
          <a:xfrm>
            <a:off x="175908" y="2806350"/>
            <a:ext cx="7216859" cy="3046988"/>
          </a:xfrm>
          <a:prstGeom prst="rect">
            <a:avLst/>
          </a:prstGeom>
          <a:noFill/>
        </p:spPr>
        <p:txBody>
          <a:bodyPr wrap="square">
            <a:spAutoFit/>
          </a:bodyPr>
          <a:lstStyle/>
          <a:p>
            <a:pPr algn="just"/>
            <a:r>
              <a:rPr lang="en-US" sz="1600" dirty="0">
                <a:solidFill>
                  <a:schemeClr val="bg1">
                    <a:lumMod val="50000"/>
                  </a:schemeClr>
                </a:solidFill>
              </a:rPr>
              <a:t>Use the Toolbox Talk to ensure your team understand the hazards, the harm they can cause us, and how we can control them</a:t>
            </a:r>
          </a:p>
          <a:p>
            <a:pPr algn="just"/>
            <a:endParaRPr lang="en-US" sz="1600" dirty="0">
              <a:solidFill>
                <a:schemeClr val="bg1">
                  <a:lumMod val="50000"/>
                </a:schemeClr>
              </a:solidFill>
            </a:endParaRPr>
          </a:p>
          <a:p>
            <a:pPr algn="just"/>
            <a:endParaRPr lang="en-US" sz="1600" dirty="0">
              <a:solidFill>
                <a:schemeClr val="bg1">
                  <a:lumMod val="50000"/>
                </a:schemeClr>
              </a:solidFill>
            </a:endParaRPr>
          </a:p>
          <a:p>
            <a:pPr algn="just"/>
            <a:endParaRPr lang="en-US" sz="1600" dirty="0">
              <a:solidFill>
                <a:schemeClr val="bg1">
                  <a:lumMod val="50000"/>
                </a:schemeClr>
              </a:solidFill>
            </a:endParaRPr>
          </a:p>
          <a:p>
            <a:pPr algn="just"/>
            <a:endParaRPr lang="en-US" sz="1600" dirty="0">
              <a:solidFill>
                <a:schemeClr val="bg1">
                  <a:lumMod val="50000"/>
                </a:schemeClr>
              </a:solidFill>
            </a:endParaRPr>
          </a:p>
          <a:p>
            <a:pPr algn="just"/>
            <a:endParaRPr lang="en-US" sz="1600" dirty="0">
              <a:solidFill>
                <a:schemeClr val="bg1">
                  <a:lumMod val="50000"/>
                </a:schemeClr>
              </a:solidFill>
            </a:endParaRPr>
          </a:p>
          <a:p>
            <a:pPr algn="just"/>
            <a:endParaRPr lang="en-US" sz="1600" dirty="0">
              <a:solidFill>
                <a:schemeClr val="bg1">
                  <a:lumMod val="50000"/>
                </a:schemeClr>
              </a:solidFill>
            </a:endParaRPr>
          </a:p>
          <a:p>
            <a:pPr algn="just"/>
            <a:r>
              <a:rPr lang="en-US" sz="1600" dirty="0">
                <a:solidFill>
                  <a:schemeClr val="bg1">
                    <a:lumMod val="50000"/>
                  </a:schemeClr>
                </a:solidFill>
              </a:rPr>
              <a:t>We can prevent potential injuries to ourselves and colleagues by rectifying and reporting any unwanted conditions we observe. Reporting unwanted conditions allows our </a:t>
            </a:r>
            <a:r>
              <a:rPr lang="en-US" sz="1600" dirty="0" err="1">
                <a:solidFill>
                  <a:schemeClr val="bg1">
                    <a:lumMod val="50000"/>
                  </a:schemeClr>
                </a:solidFill>
              </a:rPr>
              <a:t>organisations</a:t>
            </a:r>
            <a:r>
              <a:rPr lang="en-US" sz="1600" dirty="0">
                <a:solidFill>
                  <a:schemeClr val="bg1">
                    <a:lumMod val="50000"/>
                  </a:schemeClr>
                </a:solidFill>
              </a:rPr>
              <a:t> to act on them and communicate any applicable learnings.</a:t>
            </a:r>
          </a:p>
          <a:p>
            <a:pPr marL="285750" indent="-285750" algn="just">
              <a:buFont typeface="Arial" panose="020B0604020202020204" pitchFamily="34" charset="0"/>
              <a:buChar char="•"/>
            </a:pPr>
            <a:endParaRPr lang="en-GB" sz="1600" b="1" dirty="0">
              <a:solidFill>
                <a:srgbClr val="FF0000"/>
              </a:solidFill>
              <a:effectLst/>
              <a:latin typeface="Calibri" panose="020F0502020204030204" pitchFamily="34" charset="0"/>
              <a:ea typeface="Calibri" panose="020F0502020204030204" pitchFamily="34" charset="0"/>
            </a:endParaRPr>
          </a:p>
        </p:txBody>
      </p:sp>
      <p:sp>
        <p:nvSpPr>
          <p:cNvPr id="2" name="Title 1">
            <a:extLst>
              <a:ext uri="{FF2B5EF4-FFF2-40B4-BE49-F238E27FC236}">
                <a16:creationId xmlns:a16="http://schemas.microsoft.com/office/drawing/2014/main" id="{31C5A5A1-7669-401E-8ABB-A964384B8739}"/>
              </a:ext>
            </a:extLst>
          </p:cNvPr>
          <p:cNvSpPr>
            <a:spLocks noGrp="1"/>
          </p:cNvSpPr>
          <p:nvPr>
            <p:ph type="title"/>
          </p:nvPr>
        </p:nvSpPr>
        <p:spPr>
          <a:xfrm>
            <a:off x="166473" y="-328939"/>
            <a:ext cx="2932327" cy="1325563"/>
          </a:xfrm>
        </p:spPr>
        <p:txBody>
          <a:bodyPr anchor="ctr">
            <a:normAutofit/>
          </a:bodyPr>
          <a:lstStyle/>
          <a:p>
            <a:r>
              <a:rPr lang="en-US" sz="2800" b="1" dirty="0">
                <a:solidFill>
                  <a:srgbClr val="C00000"/>
                </a:solidFill>
              </a:rPr>
              <a:t>Did you know?</a:t>
            </a:r>
            <a:endParaRPr lang="en-GB" sz="2800" b="1" dirty="0">
              <a:solidFill>
                <a:srgbClr val="C00000"/>
              </a:solidFill>
            </a:endParaRPr>
          </a:p>
        </p:txBody>
      </p:sp>
      <p:sp>
        <p:nvSpPr>
          <p:cNvPr id="12" name="TextBox 11">
            <a:extLst>
              <a:ext uri="{FF2B5EF4-FFF2-40B4-BE49-F238E27FC236}">
                <a16:creationId xmlns:a16="http://schemas.microsoft.com/office/drawing/2014/main" id="{12B107E5-399A-4C58-8D38-77F7116BE846}"/>
              </a:ext>
            </a:extLst>
          </p:cNvPr>
          <p:cNvSpPr txBox="1"/>
          <p:nvPr/>
        </p:nvSpPr>
        <p:spPr>
          <a:xfrm>
            <a:off x="166472" y="609247"/>
            <a:ext cx="8348610" cy="1815882"/>
          </a:xfrm>
          <a:prstGeom prst="rect">
            <a:avLst/>
          </a:prstGeom>
          <a:noFill/>
        </p:spPr>
        <p:txBody>
          <a:bodyPr wrap="square">
            <a:spAutoFit/>
          </a:bodyPr>
          <a:lstStyle/>
          <a:p>
            <a:pPr lvl="0"/>
            <a:endParaRPr lang="en-GB" sz="1600" b="1" dirty="0">
              <a:solidFill>
                <a:srgbClr val="FF0000"/>
              </a:solidFill>
              <a:effectLst/>
              <a:latin typeface="Calibri" panose="020F0502020204030204" pitchFamily="34" charset="0"/>
              <a:ea typeface="Calibri" panose="020F0502020204030204" pitchFamily="34" charset="0"/>
            </a:endParaRPr>
          </a:p>
          <a:p>
            <a:pPr marL="285750" indent="-285750">
              <a:buFont typeface="Arial" panose="020B0604020202020204" pitchFamily="34" charset="0"/>
              <a:buChar char="•"/>
            </a:pPr>
            <a:r>
              <a:rPr lang="en-US" sz="1600" dirty="0">
                <a:solidFill>
                  <a:schemeClr val="bg1">
                    <a:lumMod val="50000"/>
                  </a:schemeClr>
                </a:solidFill>
              </a:rPr>
              <a:t>The most common cause of workplace injuries are slips, trips and falls, closely followed by manual handling.</a:t>
            </a:r>
          </a:p>
          <a:p>
            <a:pPr marL="285750" indent="-285750">
              <a:buFont typeface="Arial" panose="020B0604020202020204" pitchFamily="34" charset="0"/>
              <a:buChar char="•"/>
            </a:pPr>
            <a:endParaRPr lang="en-US" sz="1600" dirty="0">
              <a:solidFill>
                <a:schemeClr val="bg1">
                  <a:lumMod val="50000"/>
                </a:schemeClr>
              </a:solidFill>
            </a:endParaRPr>
          </a:p>
          <a:p>
            <a:pPr marL="285750" indent="-285750">
              <a:buFont typeface="Arial" panose="020B0604020202020204" pitchFamily="34" charset="0"/>
              <a:buChar char="•"/>
            </a:pPr>
            <a:r>
              <a:rPr lang="en-US" sz="1600" dirty="0">
                <a:solidFill>
                  <a:schemeClr val="bg1">
                    <a:lumMod val="50000"/>
                  </a:schemeClr>
                </a:solidFill>
              </a:rPr>
              <a:t>Fractures remain the most common type of reportable injury, followed by strains and sprains.</a:t>
            </a:r>
          </a:p>
          <a:p>
            <a:pPr marL="285750" indent="-285750">
              <a:buFont typeface="Arial" panose="020B0604020202020204" pitchFamily="34" charset="0"/>
              <a:buChar char="•"/>
            </a:pPr>
            <a:endParaRPr lang="en-US" sz="1600" dirty="0">
              <a:solidFill>
                <a:schemeClr val="bg1">
                  <a:lumMod val="50000"/>
                </a:schemeClr>
              </a:solidFill>
            </a:endParaRPr>
          </a:p>
          <a:p>
            <a:pPr marL="285750" indent="-285750">
              <a:buFont typeface="Arial" panose="020B0604020202020204" pitchFamily="34" charset="0"/>
              <a:buChar char="•"/>
            </a:pPr>
            <a:r>
              <a:rPr lang="en-US" sz="1600" dirty="0">
                <a:solidFill>
                  <a:schemeClr val="bg1">
                    <a:lumMod val="50000"/>
                  </a:schemeClr>
                </a:solidFill>
              </a:rPr>
              <a:t>46% of injuries take place within the first 7 days on site.</a:t>
            </a:r>
            <a:endParaRPr lang="en-GB" sz="1600" b="1" dirty="0">
              <a:solidFill>
                <a:srgbClr val="FF0000"/>
              </a:solidFill>
              <a:effectLst/>
              <a:latin typeface="Calibri" panose="020F0502020204030204" pitchFamily="34" charset="0"/>
              <a:ea typeface="Calibri" panose="020F0502020204030204" pitchFamily="34" charset="0"/>
            </a:endParaRPr>
          </a:p>
        </p:txBody>
      </p:sp>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4" name="Rectangle 23">
            <a:extLst>
              <a:ext uri="{FF2B5EF4-FFF2-40B4-BE49-F238E27FC236}">
                <a16:creationId xmlns:a16="http://schemas.microsoft.com/office/drawing/2014/main" id="{19C88BBB-4D01-4F9C-841F-FAFD1BB31AB7}"/>
              </a:ext>
            </a:extLst>
          </p:cNvPr>
          <p:cNvSpPr/>
          <p:nvPr/>
        </p:nvSpPr>
        <p:spPr>
          <a:xfrm>
            <a:off x="2737309" y="6172069"/>
            <a:ext cx="3943195"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Prevention of Personal Injuries</a:t>
            </a:r>
          </a:p>
        </p:txBody>
      </p:sp>
      <p:pic>
        <p:nvPicPr>
          <p:cNvPr id="9" name="Picture 8" descr="Icon&#10;&#10;Description automatically generated">
            <a:extLst>
              <a:ext uri="{FF2B5EF4-FFF2-40B4-BE49-F238E27FC236}">
                <a16:creationId xmlns:a16="http://schemas.microsoft.com/office/drawing/2014/main" id="{368C944A-21AA-7B6B-6E0A-E9DEC043C23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66438" y="4563799"/>
            <a:ext cx="1325562" cy="1325562"/>
          </a:xfrm>
          <a:prstGeom prst="rect">
            <a:avLst/>
          </a:prstGeom>
        </p:spPr>
      </p:pic>
      <p:pic>
        <p:nvPicPr>
          <p:cNvPr id="10" name="Picture 9" descr="A picture containing text, sign&#10;&#10;Description automatically generated">
            <a:extLst>
              <a:ext uri="{FF2B5EF4-FFF2-40B4-BE49-F238E27FC236}">
                <a16:creationId xmlns:a16="http://schemas.microsoft.com/office/drawing/2014/main" id="{37287F26-4ECF-4C8B-A113-D5166720D32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649911" y="1870248"/>
            <a:ext cx="1325563" cy="1325563"/>
          </a:xfrm>
          <a:prstGeom prst="rect">
            <a:avLst/>
          </a:prstGeom>
        </p:spPr>
      </p:pic>
      <p:pic>
        <p:nvPicPr>
          <p:cNvPr id="11" name="Picture 10" descr="Icon&#10;&#10;Description automatically generated">
            <a:extLst>
              <a:ext uri="{FF2B5EF4-FFF2-40B4-BE49-F238E27FC236}">
                <a16:creationId xmlns:a16="http://schemas.microsoft.com/office/drawing/2014/main" id="{1287C703-0898-4B9A-DFAE-395D1E66875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675634" y="3217844"/>
            <a:ext cx="1325562" cy="1325562"/>
          </a:xfrm>
          <a:prstGeom prst="rect">
            <a:avLst/>
          </a:prstGeom>
        </p:spPr>
      </p:pic>
      <p:pic>
        <p:nvPicPr>
          <p:cNvPr id="14" name="Picture 13" descr="Icon&#10;&#10;Description automatically generated">
            <a:extLst>
              <a:ext uri="{FF2B5EF4-FFF2-40B4-BE49-F238E27FC236}">
                <a16:creationId xmlns:a16="http://schemas.microsoft.com/office/drawing/2014/main" id="{DBC35BB1-4785-623D-E2FA-98EBC2C736C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866438" y="1890641"/>
            <a:ext cx="1325562" cy="1325562"/>
          </a:xfrm>
          <a:prstGeom prst="rect">
            <a:avLst/>
          </a:prstGeom>
        </p:spPr>
      </p:pic>
      <p:pic>
        <p:nvPicPr>
          <p:cNvPr id="15" name="Picture 14" descr="Icon&#10;&#10;Description automatically generated with medium confidence">
            <a:extLst>
              <a:ext uri="{FF2B5EF4-FFF2-40B4-BE49-F238E27FC236}">
                <a16:creationId xmlns:a16="http://schemas.microsoft.com/office/drawing/2014/main" id="{BD6DC03C-746A-E30C-CCAB-DEB8B02A7F5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866438" y="3238237"/>
            <a:ext cx="1325562" cy="1325562"/>
          </a:xfrm>
          <a:prstGeom prst="rect">
            <a:avLst/>
          </a:prstGeom>
        </p:spPr>
      </p:pic>
      <p:pic>
        <p:nvPicPr>
          <p:cNvPr id="16" name="Picture 15">
            <a:extLst>
              <a:ext uri="{FF2B5EF4-FFF2-40B4-BE49-F238E27FC236}">
                <a16:creationId xmlns:a16="http://schemas.microsoft.com/office/drawing/2014/main" id="{B0B1F648-1CBE-571A-62AB-B3BD6483D24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66438" y="374957"/>
            <a:ext cx="1325562" cy="1325562"/>
          </a:xfrm>
          <a:prstGeom prst="rect">
            <a:avLst/>
          </a:prstGeom>
        </p:spPr>
      </p:pic>
      <p:pic>
        <p:nvPicPr>
          <p:cNvPr id="17" name="Picture 16" descr="Icon&#10;&#10;Description automatically generated">
            <a:extLst>
              <a:ext uri="{FF2B5EF4-FFF2-40B4-BE49-F238E27FC236}">
                <a16:creationId xmlns:a16="http://schemas.microsoft.com/office/drawing/2014/main" id="{8BAEFD0B-7E7E-09C0-CDC0-150E75EA988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675634" y="4543406"/>
            <a:ext cx="1325563" cy="1325563"/>
          </a:xfrm>
          <a:prstGeom prst="rect">
            <a:avLst/>
          </a:prstGeom>
        </p:spPr>
      </p:pic>
      <p:pic>
        <p:nvPicPr>
          <p:cNvPr id="18" name="Picture 17" descr="A picture containing text, sign&#10;&#10;Description automatically generated">
            <a:extLst>
              <a:ext uri="{FF2B5EF4-FFF2-40B4-BE49-F238E27FC236}">
                <a16:creationId xmlns:a16="http://schemas.microsoft.com/office/drawing/2014/main" id="{6526D6DC-613A-958A-06FF-5DA7A8C2601F}"/>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611472" y="349856"/>
            <a:ext cx="1325563" cy="1325563"/>
          </a:xfrm>
          <a:prstGeom prst="rect">
            <a:avLst/>
          </a:prstGeom>
        </p:spPr>
      </p:pic>
      <p:grpSp>
        <p:nvGrpSpPr>
          <p:cNvPr id="19" name="Group 18">
            <a:extLst>
              <a:ext uri="{FF2B5EF4-FFF2-40B4-BE49-F238E27FC236}">
                <a16:creationId xmlns:a16="http://schemas.microsoft.com/office/drawing/2014/main" id="{874BEB11-49C6-5C83-44F2-260FE40AC91B}"/>
              </a:ext>
            </a:extLst>
          </p:cNvPr>
          <p:cNvGrpSpPr/>
          <p:nvPr/>
        </p:nvGrpSpPr>
        <p:grpSpPr>
          <a:xfrm>
            <a:off x="111531" y="3697901"/>
            <a:ext cx="2005052" cy="734971"/>
            <a:chOff x="1780523" y="2810084"/>
            <a:chExt cx="2005052" cy="734971"/>
          </a:xfrm>
          <a:solidFill>
            <a:srgbClr val="59595B"/>
          </a:solidFill>
        </p:grpSpPr>
        <p:grpSp>
          <p:nvGrpSpPr>
            <p:cNvPr id="20" name="Group 19">
              <a:extLst>
                <a:ext uri="{FF2B5EF4-FFF2-40B4-BE49-F238E27FC236}">
                  <a16:creationId xmlns:a16="http://schemas.microsoft.com/office/drawing/2014/main" id="{082DC5B6-8FAF-5F1B-5B26-032970704D76}"/>
                </a:ext>
              </a:extLst>
            </p:cNvPr>
            <p:cNvGrpSpPr/>
            <p:nvPr/>
          </p:nvGrpSpPr>
          <p:grpSpPr>
            <a:xfrm>
              <a:off x="3156506" y="2810084"/>
              <a:ext cx="629069" cy="734971"/>
              <a:chOff x="4279777" y="2810084"/>
              <a:chExt cx="985120" cy="1150962"/>
            </a:xfrm>
            <a:grpFill/>
          </p:grpSpPr>
          <p:grpSp>
            <p:nvGrpSpPr>
              <p:cNvPr id="34" name="Group 33">
                <a:extLst>
                  <a:ext uri="{FF2B5EF4-FFF2-40B4-BE49-F238E27FC236}">
                    <a16:creationId xmlns:a16="http://schemas.microsoft.com/office/drawing/2014/main" id="{6ECEB175-A60E-71F1-78D8-8E12298A3063}"/>
                  </a:ext>
                </a:extLst>
              </p:cNvPr>
              <p:cNvGrpSpPr/>
              <p:nvPr/>
            </p:nvGrpSpPr>
            <p:grpSpPr>
              <a:xfrm>
                <a:off x="4279777" y="2810084"/>
                <a:ext cx="985120" cy="1150962"/>
                <a:chOff x="5753612" y="3436937"/>
                <a:chExt cx="587167" cy="686015"/>
              </a:xfrm>
              <a:grpFill/>
            </p:grpSpPr>
            <p:sp>
              <p:nvSpPr>
                <p:cNvPr id="38" name="Freeform: Shape 37">
                  <a:extLst>
                    <a:ext uri="{FF2B5EF4-FFF2-40B4-BE49-F238E27FC236}">
                      <a16:creationId xmlns:a16="http://schemas.microsoft.com/office/drawing/2014/main" id="{26CA1381-D8E9-EDB1-E3F4-F017745FE902}"/>
                    </a:ext>
                  </a:extLst>
                </p:cNvPr>
                <p:cNvSpPr/>
                <p:nvPr/>
              </p:nvSpPr>
              <p:spPr>
                <a:xfrm>
                  <a:off x="6041011" y="3566442"/>
                  <a:ext cx="12585" cy="68477"/>
                </a:xfrm>
                <a:custGeom>
                  <a:avLst/>
                  <a:gdLst>
                    <a:gd name="connsiteX0" fmla="*/ 12586 w 12585"/>
                    <a:gd name="connsiteY0" fmla="*/ 62177 h 68477"/>
                    <a:gd name="connsiteX1" fmla="*/ 6287 w 12585"/>
                    <a:gd name="connsiteY1" fmla="*/ 68478 h 68477"/>
                    <a:gd name="connsiteX2" fmla="*/ 0 w 12585"/>
                    <a:gd name="connsiteY2" fmla="*/ 62177 h 68477"/>
                    <a:gd name="connsiteX3" fmla="*/ 0 w 12585"/>
                    <a:gd name="connsiteY3" fmla="*/ 6301 h 68477"/>
                    <a:gd name="connsiteX4" fmla="*/ 6287 w 12585"/>
                    <a:gd name="connsiteY4" fmla="*/ 0 h 68477"/>
                    <a:gd name="connsiteX5" fmla="*/ 12586 w 12585"/>
                    <a:gd name="connsiteY5" fmla="*/ 6301 h 68477"/>
                    <a:gd name="connsiteX6" fmla="*/ 12586 w 12585"/>
                    <a:gd name="connsiteY6" fmla="*/ 62177 h 6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5" h="68477">
                      <a:moveTo>
                        <a:pt x="12586" y="62177"/>
                      </a:moveTo>
                      <a:cubicBezTo>
                        <a:pt x="12586" y="65646"/>
                        <a:pt x="9766" y="68478"/>
                        <a:pt x="6287" y="68478"/>
                      </a:cubicBezTo>
                      <a:cubicBezTo>
                        <a:pt x="2820" y="68478"/>
                        <a:pt x="0" y="65657"/>
                        <a:pt x="0" y="62177"/>
                      </a:cubicBezTo>
                      <a:lnTo>
                        <a:pt x="0" y="6301"/>
                      </a:lnTo>
                      <a:cubicBezTo>
                        <a:pt x="0" y="2821"/>
                        <a:pt x="2808" y="0"/>
                        <a:pt x="6287" y="0"/>
                      </a:cubicBezTo>
                      <a:cubicBezTo>
                        <a:pt x="9755" y="0"/>
                        <a:pt x="12586" y="2809"/>
                        <a:pt x="12586" y="6301"/>
                      </a:cubicBezTo>
                      <a:lnTo>
                        <a:pt x="12586" y="62177"/>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39" name="Freeform: Shape 38">
                  <a:extLst>
                    <a:ext uri="{FF2B5EF4-FFF2-40B4-BE49-F238E27FC236}">
                      <a16:creationId xmlns:a16="http://schemas.microsoft.com/office/drawing/2014/main" id="{06B07AC4-2869-77C3-4BDD-2A206A3267F5}"/>
                    </a:ext>
                  </a:extLst>
                </p:cNvPr>
                <p:cNvSpPr/>
                <p:nvPr/>
              </p:nvSpPr>
              <p:spPr>
                <a:xfrm>
                  <a:off x="6041011" y="4023335"/>
                  <a:ext cx="12585" cy="68477"/>
                </a:xfrm>
                <a:custGeom>
                  <a:avLst/>
                  <a:gdLst>
                    <a:gd name="connsiteX0" fmla="*/ 12586 w 12585"/>
                    <a:gd name="connsiteY0" fmla="*/ 62177 h 68477"/>
                    <a:gd name="connsiteX1" fmla="*/ 6287 w 12585"/>
                    <a:gd name="connsiteY1" fmla="*/ 68478 h 68477"/>
                    <a:gd name="connsiteX2" fmla="*/ 0 w 12585"/>
                    <a:gd name="connsiteY2" fmla="*/ 62177 h 68477"/>
                    <a:gd name="connsiteX3" fmla="*/ 0 w 12585"/>
                    <a:gd name="connsiteY3" fmla="*/ 6301 h 68477"/>
                    <a:gd name="connsiteX4" fmla="*/ 6287 w 12585"/>
                    <a:gd name="connsiteY4" fmla="*/ 0 h 68477"/>
                    <a:gd name="connsiteX5" fmla="*/ 12586 w 12585"/>
                    <a:gd name="connsiteY5" fmla="*/ 6301 h 68477"/>
                    <a:gd name="connsiteX6" fmla="*/ 12586 w 12585"/>
                    <a:gd name="connsiteY6" fmla="*/ 62177 h 6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5" h="68477">
                      <a:moveTo>
                        <a:pt x="12586" y="62177"/>
                      </a:moveTo>
                      <a:cubicBezTo>
                        <a:pt x="12586" y="65646"/>
                        <a:pt x="9766" y="68478"/>
                        <a:pt x="6287" y="68478"/>
                      </a:cubicBezTo>
                      <a:cubicBezTo>
                        <a:pt x="2820" y="68478"/>
                        <a:pt x="0" y="65657"/>
                        <a:pt x="0" y="62177"/>
                      </a:cubicBezTo>
                      <a:lnTo>
                        <a:pt x="0" y="6301"/>
                      </a:lnTo>
                      <a:cubicBezTo>
                        <a:pt x="0" y="2821"/>
                        <a:pt x="2808" y="0"/>
                        <a:pt x="6287" y="0"/>
                      </a:cubicBezTo>
                      <a:cubicBezTo>
                        <a:pt x="9755" y="0"/>
                        <a:pt x="12586" y="2809"/>
                        <a:pt x="12586" y="6301"/>
                      </a:cubicBezTo>
                      <a:lnTo>
                        <a:pt x="12586" y="62177"/>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0" name="Freeform: Shape 39">
                  <a:extLst>
                    <a:ext uri="{FF2B5EF4-FFF2-40B4-BE49-F238E27FC236}">
                      <a16:creationId xmlns:a16="http://schemas.microsoft.com/office/drawing/2014/main" id="{A935C123-E273-640E-2D98-488FF7B5891A}"/>
                    </a:ext>
                  </a:extLst>
                </p:cNvPr>
                <p:cNvSpPr/>
                <p:nvPr/>
              </p:nvSpPr>
              <p:spPr>
                <a:xfrm>
                  <a:off x="6241437" y="3822827"/>
                  <a:ext cx="68453" cy="12590"/>
                </a:xfrm>
                <a:custGeom>
                  <a:avLst/>
                  <a:gdLst>
                    <a:gd name="connsiteX0" fmla="*/ 6299 w 68453"/>
                    <a:gd name="connsiteY0" fmla="*/ 12590 h 12590"/>
                    <a:gd name="connsiteX1" fmla="*/ 0 w 68453"/>
                    <a:gd name="connsiteY1" fmla="*/ 6289 h 12590"/>
                    <a:gd name="connsiteX2" fmla="*/ 6299 w 68453"/>
                    <a:gd name="connsiteY2" fmla="*/ 0 h 12590"/>
                    <a:gd name="connsiteX3" fmla="*/ 62166 w 68453"/>
                    <a:gd name="connsiteY3" fmla="*/ 0 h 12590"/>
                    <a:gd name="connsiteX4" fmla="*/ 68453 w 68453"/>
                    <a:gd name="connsiteY4" fmla="*/ 6289 h 12590"/>
                    <a:gd name="connsiteX5" fmla="*/ 62166 w 68453"/>
                    <a:gd name="connsiteY5" fmla="*/ 12590 h 12590"/>
                    <a:gd name="connsiteX6" fmla="*/ 6299 w 68453"/>
                    <a:gd name="connsiteY6" fmla="*/ 12590 h 12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453" h="12590">
                      <a:moveTo>
                        <a:pt x="6299" y="12590"/>
                      </a:moveTo>
                      <a:cubicBezTo>
                        <a:pt x="2831" y="12590"/>
                        <a:pt x="0" y="9781"/>
                        <a:pt x="0" y="6289"/>
                      </a:cubicBezTo>
                      <a:cubicBezTo>
                        <a:pt x="0" y="2809"/>
                        <a:pt x="2820" y="0"/>
                        <a:pt x="6299" y="0"/>
                      </a:cubicBezTo>
                      <a:lnTo>
                        <a:pt x="62166" y="0"/>
                      </a:lnTo>
                      <a:cubicBezTo>
                        <a:pt x="65634" y="0"/>
                        <a:pt x="68453" y="2809"/>
                        <a:pt x="68453" y="6289"/>
                      </a:cubicBezTo>
                      <a:cubicBezTo>
                        <a:pt x="68453" y="9770"/>
                        <a:pt x="65645" y="12590"/>
                        <a:pt x="62166" y="12590"/>
                      </a:cubicBezTo>
                      <a:lnTo>
                        <a:pt x="6299" y="12590"/>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1" name="Freeform: Shape 40">
                  <a:extLst>
                    <a:ext uri="{FF2B5EF4-FFF2-40B4-BE49-F238E27FC236}">
                      <a16:creationId xmlns:a16="http://schemas.microsoft.com/office/drawing/2014/main" id="{E7142EF4-FE57-C27A-6D2F-E83DC6F4E00D}"/>
                    </a:ext>
                  </a:extLst>
                </p:cNvPr>
                <p:cNvSpPr/>
                <p:nvPr/>
              </p:nvSpPr>
              <p:spPr>
                <a:xfrm>
                  <a:off x="5784707" y="3822827"/>
                  <a:ext cx="68453" cy="12590"/>
                </a:xfrm>
                <a:custGeom>
                  <a:avLst/>
                  <a:gdLst>
                    <a:gd name="connsiteX0" fmla="*/ 6299 w 68453"/>
                    <a:gd name="connsiteY0" fmla="*/ 12590 h 12590"/>
                    <a:gd name="connsiteX1" fmla="*/ 0 w 68453"/>
                    <a:gd name="connsiteY1" fmla="*/ 6289 h 12590"/>
                    <a:gd name="connsiteX2" fmla="*/ 6299 w 68453"/>
                    <a:gd name="connsiteY2" fmla="*/ 0 h 12590"/>
                    <a:gd name="connsiteX3" fmla="*/ 62155 w 68453"/>
                    <a:gd name="connsiteY3" fmla="*/ 0 h 12590"/>
                    <a:gd name="connsiteX4" fmla="*/ 68453 w 68453"/>
                    <a:gd name="connsiteY4" fmla="*/ 6289 h 12590"/>
                    <a:gd name="connsiteX5" fmla="*/ 62155 w 68453"/>
                    <a:gd name="connsiteY5" fmla="*/ 12590 h 12590"/>
                    <a:gd name="connsiteX6" fmla="*/ 6299 w 68453"/>
                    <a:gd name="connsiteY6" fmla="*/ 12590 h 12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453" h="12590">
                      <a:moveTo>
                        <a:pt x="6299" y="12590"/>
                      </a:moveTo>
                      <a:cubicBezTo>
                        <a:pt x="2831" y="12590"/>
                        <a:pt x="0" y="9781"/>
                        <a:pt x="0" y="6289"/>
                      </a:cubicBezTo>
                      <a:cubicBezTo>
                        <a:pt x="0" y="2809"/>
                        <a:pt x="2820" y="0"/>
                        <a:pt x="6299" y="0"/>
                      </a:cubicBezTo>
                      <a:lnTo>
                        <a:pt x="62155" y="0"/>
                      </a:lnTo>
                      <a:cubicBezTo>
                        <a:pt x="65645" y="0"/>
                        <a:pt x="68453" y="2809"/>
                        <a:pt x="68453" y="6289"/>
                      </a:cubicBezTo>
                      <a:cubicBezTo>
                        <a:pt x="68453" y="9770"/>
                        <a:pt x="65645" y="12590"/>
                        <a:pt x="62155" y="12590"/>
                      </a:cubicBezTo>
                      <a:lnTo>
                        <a:pt x="6299" y="12590"/>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2" name="Freeform: Shape 41">
                  <a:extLst>
                    <a:ext uri="{FF2B5EF4-FFF2-40B4-BE49-F238E27FC236}">
                      <a16:creationId xmlns:a16="http://schemas.microsoft.com/office/drawing/2014/main" id="{5A73E907-0977-9FEB-A737-2EA7F982D6E5}"/>
                    </a:ext>
                  </a:extLst>
                </p:cNvPr>
                <p:cNvSpPr/>
                <p:nvPr/>
              </p:nvSpPr>
              <p:spPr>
                <a:xfrm>
                  <a:off x="6157069" y="3600593"/>
                  <a:ext cx="22263" cy="33761"/>
                </a:xfrm>
                <a:custGeom>
                  <a:avLst/>
                  <a:gdLst>
                    <a:gd name="connsiteX0" fmla="*/ 6489 w 22263"/>
                    <a:gd name="connsiteY0" fmla="*/ 32007 h 33761"/>
                    <a:gd name="connsiteX1" fmla="*/ 1749 w 22263"/>
                    <a:gd name="connsiteY1" fmla="*/ 33303 h 33761"/>
                    <a:gd name="connsiteX2" fmla="*/ 452 w 22263"/>
                    <a:gd name="connsiteY2" fmla="*/ 28561 h 33761"/>
                    <a:gd name="connsiteX3" fmla="*/ 15767 w 22263"/>
                    <a:gd name="connsiteY3" fmla="*/ 1754 h 33761"/>
                    <a:gd name="connsiteX4" fmla="*/ 20508 w 22263"/>
                    <a:gd name="connsiteY4" fmla="*/ 458 h 33761"/>
                    <a:gd name="connsiteX5" fmla="*/ 21804 w 22263"/>
                    <a:gd name="connsiteY5" fmla="*/ 5200 h 33761"/>
                    <a:gd name="connsiteX6" fmla="*/ 6489 w 22263"/>
                    <a:gd name="connsiteY6" fmla="*/ 32007 h 3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63" h="33761">
                      <a:moveTo>
                        <a:pt x="6489" y="32007"/>
                      </a:moveTo>
                      <a:cubicBezTo>
                        <a:pt x="5534" y="33667"/>
                        <a:pt x="3408" y="34259"/>
                        <a:pt x="1749" y="33303"/>
                      </a:cubicBezTo>
                      <a:cubicBezTo>
                        <a:pt x="89" y="32348"/>
                        <a:pt x="-491" y="30221"/>
                        <a:pt x="452" y="28561"/>
                      </a:cubicBezTo>
                      <a:lnTo>
                        <a:pt x="15767" y="1754"/>
                      </a:lnTo>
                      <a:cubicBezTo>
                        <a:pt x="16722" y="94"/>
                        <a:pt x="18836" y="-498"/>
                        <a:pt x="20508" y="458"/>
                      </a:cubicBezTo>
                      <a:cubicBezTo>
                        <a:pt x="22179" y="1413"/>
                        <a:pt x="22759" y="3540"/>
                        <a:pt x="21804" y="5200"/>
                      </a:cubicBezTo>
                      <a:lnTo>
                        <a:pt x="6489" y="32007"/>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3" name="Freeform: Shape 42">
                  <a:extLst>
                    <a:ext uri="{FF2B5EF4-FFF2-40B4-BE49-F238E27FC236}">
                      <a16:creationId xmlns:a16="http://schemas.microsoft.com/office/drawing/2014/main" id="{87BB7C00-73A6-C105-C692-BEABBAC57C6F}"/>
                    </a:ext>
                  </a:extLst>
                </p:cNvPr>
                <p:cNvSpPr/>
                <p:nvPr/>
              </p:nvSpPr>
              <p:spPr>
                <a:xfrm>
                  <a:off x="5915150" y="4021271"/>
                  <a:ext cx="24024" cy="36420"/>
                </a:xfrm>
                <a:custGeom>
                  <a:avLst/>
                  <a:gdLst>
                    <a:gd name="connsiteX0" fmla="*/ 7009 w 24024"/>
                    <a:gd name="connsiteY0" fmla="*/ 34535 h 36420"/>
                    <a:gd name="connsiteX1" fmla="*/ 1892 w 24024"/>
                    <a:gd name="connsiteY1" fmla="*/ 35933 h 36420"/>
                    <a:gd name="connsiteX2" fmla="*/ 494 w 24024"/>
                    <a:gd name="connsiteY2" fmla="*/ 30804 h 36420"/>
                    <a:gd name="connsiteX3" fmla="*/ 17013 w 24024"/>
                    <a:gd name="connsiteY3" fmla="*/ 1882 h 36420"/>
                    <a:gd name="connsiteX4" fmla="*/ 22129 w 24024"/>
                    <a:gd name="connsiteY4" fmla="*/ 495 h 36420"/>
                    <a:gd name="connsiteX5" fmla="*/ 23528 w 24024"/>
                    <a:gd name="connsiteY5" fmla="*/ 5613 h 36420"/>
                    <a:gd name="connsiteX6" fmla="*/ 7009 w 24024"/>
                    <a:gd name="connsiteY6" fmla="*/ 34523 h 3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24" h="36420">
                      <a:moveTo>
                        <a:pt x="7009" y="34535"/>
                      </a:moveTo>
                      <a:cubicBezTo>
                        <a:pt x="5974" y="36331"/>
                        <a:pt x="3689" y="36946"/>
                        <a:pt x="1892" y="35933"/>
                      </a:cubicBezTo>
                      <a:cubicBezTo>
                        <a:pt x="85" y="34898"/>
                        <a:pt x="-529" y="32612"/>
                        <a:pt x="494" y="30804"/>
                      </a:cubicBezTo>
                      <a:lnTo>
                        <a:pt x="17013" y="1882"/>
                      </a:lnTo>
                      <a:cubicBezTo>
                        <a:pt x="18048" y="85"/>
                        <a:pt x="20333" y="-529"/>
                        <a:pt x="22129" y="495"/>
                      </a:cubicBezTo>
                      <a:cubicBezTo>
                        <a:pt x="23926" y="1518"/>
                        <a:pt x="24562" y="3804"/>
                        <a:pt x="23528" y="5613"/>
                      </a:cubicBezTo>
                      <a:lnTo>
                        <a:pt x="7009" y="34523"/>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4" name="Freeform: Shape 43">
                  <a:extLst>
                    <a:ext uri="{FF2B5EF4-FFF2-40B4-BE49-F238E27FC236}">
                      <a16:creationId xmlns:a16="http://schemas.microsoft.com/office/drawing/2014/main" id="{7DF8422B-4F7C-A88C-61FC-E9752360CB46}"/>
                    </a:ext>
                  </a:extLst>
                </p:cNvPr>
                <p:cNvSpPr/>
                <p:nvPr/>
              </p:nvSpPr>
              <p:spPr>
                <a:xfrm>
                  <a:off x="6242011" y="3938926"/>
                  <a:ext cx="33751" cy="22269"/>
                </a:xfrm>
                <a:custGeom>
                  <a:avLst/>
                  <a:gdLst>
                    <a:gd name="connsiteX0" fmla="*/ 1756 w 33751"/>
                    <a:gd name="connsiteY0" fmla="*/ 6492 h 22269"/>
                    <a:gd name="connsiteX1" fmla="*/ 460 w 33751"/>
                    <a:gd name="connsiteY1" fmla="*/ 1749 h 22269"/>
                    <a:gd name="connsiteX2" fmla="*/ 5201 w 33751"/>
                    <a:gd name="connsiteY2" fmla="*/ 453 h 22269"/>
                    <a:gd name="connsiteX3" fmla="*/ 31998 w 33751"/>
                    <a:gd name="connsiteY3" fmla="*/ 15772 h 22269"/>
                    <a:gd name="connsiteX4" fmla="*/ 33294 w 33751"/>
                    <a:gd name="connsiteY4" fmla="*/ 20515 h 22269"/>
                    <a:gd name="connsiteX5" fmla="*/ 28553 w 33751"/>
                    <a:gd name="connsiteY5" fmla="*/ 21811 h 22269"/>
                    <a:gd name="connsiteX6" fmla="*/ 1756 w 33751"/>
                    <a:gd name="connsiteY6" fmla="*/ 6492 h 2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51" h="22269">
                      <a:moveTo>
                        <a:pt x="1756" y="6492"/>
                      </a:moveTo>
                      <a:cubicBezTo>
                        <a:pt x="85" y="5536"/>
                        <a:pt x="-495" y="3410"/>
                        <a:pt x="460" y="1749"/>
                      </a:cubicBezTo>
                      <a:cubicBezTo>
                        <a:pt x="1415" y="89"/>
                        <a:pt x="3530" y="-491"/>
                        <a:pt x="5201" y="453"/>
                      </a:cubicBezTo>
                      <a:lnTo>
                        <a:pt x="31998" y="15772"/>
                      </a:lnTo>
                      <a:cubicBezTo>
                        <a:pt x="33658" y="16728"/>
                        <a:pt x="34249" y="18854"/>
                        <a:pt x="33294" y="20515"/>
                      </a:cubicBezTo>
                      <a:cubicBezTo>
                        <a:pt x="32339" y="22175"/>
                        <a:pt x="30224" y="22767"/>
                        <a:pt x="28553" y="21811"/>
                      </a:cubicBezTo>
                      <a:lnTo>
                        <a:pt x="1756" y="6492"/>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5" name="Freeform: Shape 44">
                  <a:extLst>
                    <a:ext uri="{FF2B5EF4-FFF2-40B4-BE49-F238E27FC236}">
                      <a16:creationId xmlns:a16="http://schemas.microsoft.com/office/drawing/2014/main" id="{BABF16A6-CB56-AA66-B543-E42F47EDB2FF}"/>
                    </a:ext>
                  </a:extLst>
                </p:cNvPr>
                <p:cNvSpPr/>
                <p:nvPr/>
              </p:nvSpPr>
              <p:spPr>
                <a:xfrm>
                  <a:off x="5818792" y="3696842"/>
                  <a:ext cx="38016" cy="25093"/>
                </a:xfrm>
                <a:custGeom>
                  <a:avLst/>
                  <a:gdLst>
                    <a:gd name="connsiteX0" fmla="*/ 1978 w 38016"/>
                    <a:gd name="connsiteY0" fmla="*/ 7318 h 25093"/>
                    <a:gd name="connsiteX1" fmla="*/ 522 w 38016"/>
                    <a:gd name="connsiteY1" fmla="*/ 1972 h 25093"/>
                    <a:gd name="connsiteX2" fmla="*/ 5866 w 38016"/>
                    <a:gd name="connsiteY2" fmla="*/ 528 h 25093"/>
                    <a:gd name="connsiteX3" fmla="*/ 36039 w 38016"/>
                    <a:gd name="connsiteY3" fmla="*/ 17770 h 25093"/>
                    <a:gd name="connsiteX4" fmla="*/ 37495 w 38016"/>
                    <a:gd name="connsiteY4" fmla="*/ 23115 h 25093"/>
                    <a:gd name="connsiteX5" fmla="*/ 32151 w 38016"/>
                    <a:gd name="connsiteY5" fmla="*/ 24571 h 25093"/>
                    <a:gd name="connsiteX6" fmla="*/ 1978 w 38016"/>
                    <a:gd name="connsiteY6" fmla="*/ 7318 h 2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16" h="25093">
                      <a:moveTo>
                        <a:pt x="1978" y="7318"/>
                      </a:moveTo>
                      <a:cubicBezTo>
                        <a:pt x="90" y="6249"/>
                        <a:pt x="-558" y="3860"/>
                        <a:pt x="522" y="1972"/>
                      </a:cubicBezTo>
                      <a:cubicBezTo>
                        <a:pt x="1602" y="96"/>
                        <a:pt x="3990" y="-564"/>
                        <a:pt x="5866" y="528"/>
                      </a:cubicBezTo>
                      <a:lnTo>
                        <a:pt x="36039" y="17770"/>
                      </a:lnTo>
                      <a:cubicBezTo>
                        <a:pt x="37927" y="18850"/>
                        <a:pt x="38575" y="21238"/>
                        <a:pt x="37495" y="23115"/>
                      </a:cubicBezTo>
                      <a:cubicBezTo>
                        <a:pt x="36414" y="25003"/>
                        <a:pt x="34027" y="25651"/>
                        <a:pt x="32151" y="24571"/>
                      </a:cubicBezTo>
                      <a:lnTo>
                        <a:pt x="1978" y="7318"/>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6" name="Freeform: Shape 45">
                  <a:extLst>
                    <a:ext uri="{FF2B5EF4-FFF2-40B4-BE49-F238E27FC236}">
                      <a16:creationId xmlns:a16="http://schemas.microsoft.com/office/drawing/2014/main" id="{F1F2A9E6-768C-9ABA-C642-E3CDB0B06DD9}"/>
                    </a:ext>
                  </a:extLst>
                </p:cNvPr>
                <p:cNvSpPr/>
                <p:nvPr/>
              </p:nvSpPr>
              <p:spPr>
                <a:xfrm>
                  <a:off x="6234834" y="3690828"/>
                  <a:ext cx="37422" cy="25810"/>
                </a:xfrm>
                <a:custGeom>
                  <a:avLst/>
                  <a:gdLst>
                    <a:gd name="connsiteX0" fmla="*/ 5932 w 37422"/>
                    <a:gd name="connsiteY0" fmla="*/ 25240 h 25810"/>
                    <a:gd name="connsiteX1" fmla="*/ 566 w 37422"/>
                    <a:gd name="connsiteY1" fmla="*/ 23932 h 25810"/>
                    <a:gd name="connsiteX2" fmla="*/ 1873 w 37422"/>
                    <a:gd name="connsiteY2" fmla="*/ 18564 h 25810"/>
                    <a:gd name="connsiteX3" fmla="*/ 31490 w 37422"/>
                    <a:gd name="connsiteY3" fmla="*/ 571 h 25810"/>
                    <a:gd name="connsiteX4" fmla="*/ 36856 w 37422"/>
                    <a:gd name="connsiteY4" fmla="*/ 1879 h 25810"/>
                    <a:gd name="connsiteX5" fmla="*/ 35549 w 37422"/>
                    <a:gd name="connsiteY5" fmla="*/ 7236 h 25810"/>
                    <a:gd name="connsiteX6" fmla="*/ 5932 w 37422"/>
                    <a:gd name="connsiteY6" fmla="*/ 25251 h 2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22" h="25810">
                      <a:moveTo>
                        <a:pt x="5932" y="25240"/>
                      </a:moveTo>
                      <a:cubicBezTo>
                        <a:pt x="4090" y="26366"/>
                        <a:pt x="1692" y="25774"/>
                        <a:pt x="566" y="23932"/>
                      </a:cubicBezTo>
                      <a:cubicBezTo>
                        <a:pt x="-548" y="22089"/>
                        <a:pt x="32" y="19690"/>
                        <a:pt x="1873" y="18564"/>
                      </a:cubicBezTo>
                      <a:lnTo>
                        <a:pt x="31490" y="571"/>
                      </a:lnTo>
                      <a:cubicBezTo>
                        <a:pt x="33332" y="-555"/>
                        <a:pt x="35731" y="37"/>
                        <a:pt x="36856" y="1879"/>
                      </a:cubicBezTo>
                      <a:cubicBezTo>
                        <a:pt x="37970" y="3710"/>
                        <a:pt x="37390" y="6121"/>
                        <a:pt x="35549" y="7236"/>
                      </a:cubicBezTo>
                      <a:lnTo>
                        <a:pt x="5932" y="2525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7" name="Freeform: Shape 46">
                  <a:extLst>
                    <a:ext uri="{FF2B5EF4-FFF2-40B4-BE49-F238E27FC236}">
                      <a16:creationId xmlns:a16="http://schemas.microsoft.com/office/drawing/2014/main" id="{723FCBC1-FCEC-C40D-9091-AEE00E456BC9}"/>
                    </a:ext>
                  </a:extLst>
                </p:cNvPr>
                <p:cNvSpPr/>
                <p:nvPr/>
              </p:nvSpPr>
              <p:spPr>
                <a:xfrm>
                  <a:off x="5822348" y="3941868"/>
                  <a:ext cx="37066" cy="25561"/>
                </a:xfrm>
                <a:custGeom>
                  <a:avLst/>
                  <a:gdLst>
                    <a:gd name="connsiteX0" fmla="*/ 5880 w 37066"/>
                    <a:gd name="connsiteY0" fmla="*/ 25000 h 25561"/>
                    <a:gd name="connsiteX1" fmla="*/ 559 w 37066"/>
                    <a:gd name="connsiteY1" fmla="*/ 23703 h 25561"/>
                    <a:gd name="connsiteX2" fmla="*/ 1855 w 37066"/>
                    <a:gd name="connsiteY2" fmla="*/ 18403 h 25561"/>
                    <a:gd name="connsiteX3" fmla="*/ 31198 w 37066"/>
                    <a:gd name="connsiteY3" fmla="*/ 559 h 25561"/>
                    <a:gd name="connsiteX4" fmla="*/ 36508 w 37066"/>
                    <a:gd name="connsiteY4" fmla="*/ 1856 h 25561"/>
                    <a:gd name="connsiteX5" fmla="*/ 35212 w 37066"/>
                    <a:gd name="connsiteY5" fmla="*/ 7178 h 25561"/>
                    <a:gd name="connsiteX6" fmla="*/ 5880 w 37066"/>
                    <a:gd name="connsiteY6" fmla="*/ 25011 h 2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66" h="25561">
                      <a:moveTo>
                        <a:pt x="5880" y="25000"/>
                      </a:moveTo>
                      <a:cubicBezTo>
                        <a:pt x="4060" y="26103"/>
                        <a:pt x="1684" y="25534"/>
                        <a:pt x="559" y="23703"/>
                      </a:cubicBezTo>
                      <a:cubicBezTo>
                        <a:pt x="-544" y="21884"/>
                        <a:pt x="36" y="19507"/>
                        <a:pt x="1855" y="18403"/>
                      </a:cubicBezTo>
                      <a:lnTo>
                        <a:pt x="31198" y="559"/>
                      </a:lnTo>
                      <a:cubicBezTo>
                        <a:pt x="33017" y="-544"/>
                        <a:pt x="35394" y="36"/>
                        <a:pt x="36508" y="1856"/>
                      </a:cubicBezTo>
                      <a:cubicBezTo>
                        <a:pt x="37611" y="3687"/>
                        <a:pt x="37031" y="6064"/>
                        <a:pt x="35212" y="7178"/>
                      </a:cubicBezTo>
                      <a:lnTo>
                        <a:pt x="5880" y="2501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8" name="Freeform: Shape 47">
                  <a:extLst>
                    <a:ext uri="{FF2B5EF4-FFF2-40B4-BE49-F238E27FC236}">
                      <a16:creationId xmlns:a16="http://schemas.microsoft.com/office/drawing/2014/main" id="{5FCB9B6F-76D4-7A08-D406-AD4DED0F04BB}"/>
                    </a:ext>
                  </a:extLst>
                </p:cNvPr>
                <p:cNvSpPr/>
                <p:nvPr/>
              </p:nvSpPr>
              <p:spPr>
                <a:xfrm>
                  <a:off x="6162573" y="4021069"/>
                  <a:ext cx="22783" cy="33025"/>
                </a:xfrm>
                <a:custGeom>
                  <a:avLst/>
                  <a:gdLst>
                    <a:gd name="connsiteX0" fmla="*/ 508 w 22783"/>
                    <a:gd name="connsiteY0" fmla="*/ 5235 h 33025"/>
                    <a:gd name="connsiteX1" fmla="*/ 1668 w 22783"/>
                    <a:gd name="connsiteY1" fmla="*/ 503 h 33025"/>
                    <a:gd name="connsiteX2" fmla="*/ 6397 w 22783"/>
                    <a:gd name="connsiteY2" fmla="*/ 1664 h 33025"/>
                    <a:gd name="connsiteX3" fmla="*/ 22280 w 22783"/>
                    <a:gd name="connsiteY3" fmla="*/ 27788 h 33025"/>
                    <a:gd name="connsiteX4" fmla="*/ 21120 w 22783"/>
                    <a:gd name="connsiteY4" fmla="*/ 32530 h 33025"/>
                    <a:gd name="connsiteX5" fmla="*/ 16391 w 22783"/>
                    <a:gd name="connsiteY5" fmla="*/ 31370 h 33025"/>
                    <a:gd name="connsiteX6" fmla="*/ 508 w 22783"/>
                    <a:gd name="connsiteY6" fmla="*/ 5223 h 3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83" h="33025">
                      <a:moveTo>
                        <a:pt x="508" y="5235"/>
                      </a:moveTo>
                      <a:cubicBezTo>
                        <a:pt x="-492" y="3608"/>
                        <a:pt x="31" y="1493"/>
                        <a:pt x="1668" y="503"/>
                      </a:cubicBezTo>
                      <a:cubicBezTo>
                        <a:pt x="3294" y="-486"/>
                        <a:pt x="5408" y="26"/>
                        <a:pt x="6397" y="1664"/>
                      </a:cubicBezTo>
                      <a:lnTo>
                        <a:pt x="22280" y="27788"/>
                      </a:lnTo>
                      <a:cubicBezTo>
                        <a:pt x="23269" y="29414"/>
                        <a:pt x="22758" y="31541"/>
                        <a:pt x="21120" y="32530"/>
                      </a:cubicBezTo>
                      <a:cubicBezTo>
                        <a:pt x="19495" y="33508"/>
                        <a:pt x="17380" y="32996"/>
                        <a:pt x="16391" y="31370"/>
                      </a:cubicBezTo>
                      <a:lnTo>
                        <a:pt x="508" y="5223"/>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49" name="Freeform: Shape 48">
                  <a:extLst>
                    <a:ext uri="{FF2B5EF4-FFF2-40B4-BE49-F238E27FC236}">
                      <a16:creationId xmlns:a16="http://schemas.microsoft.com/office/drawing/2014/main" id="{CCBB0F95-340F-AEF8-7CD1-11B9D19BE5C5}"/>
                    </a:ext>
                  </a:extLst>
                </p:cNvPr>
                <p:cNvSpPr/>
                <p:nvPr/>
              </p:nvSpPr>
              <p:spPr>
                <a:xfrm>
                  <a:off x="5909132" y="3604113"/>
                  <a:ext cx="24597" cy="35694"/>
                </a:xfrm>
                <a:custGeom>
                  <a:avLst/>
                  <a:gdLst>
                    <a:gd name="connsiteX0" fmla="*/ 543 w 24597"/>
                    <a:gd name="connsiteY0" fmla="*/ 5661 h 35694"/>
                    <a:gd name="connsiteX1" fmla="*/ 1783 w 24597"/>
                    <a:gd name="connsiteY1" fmla="*/ 543 h 35694"/>
                    <a:gd name="connsiteX2" fmla="*/ 6899 w 24597"/>
                    <a:gd name="connsiteY2" fmla="*/ 1794 h 35694"/>
                    <a:gd name="connsiteX3" fmla="*/ 24055 w 24597"/>
                    <a:gd name="connsiteY3" fmla="*/ 30034 h 35694"/>
                    <a:gd name="connsiteX4" fmla="*/ 22804 w 24597"/>
                    <a:gd name="connsiteY4" fmla="*/ 35151 h 35694"/>
                    <a:gd name="connsiteX5" fmla="*/ 17688 w 24597"/>
                    <a:gd name="connsiteY5" fmla="*/ 33900 h 35694"/>
                    <a:gd name="connsiteX6" fmla="*/ 532 w 24597"/>
                    <a:gd name="connsiteY6" fmla="*/ 5661 h 3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97" h="35694">
                      <a:moveTo>
                        <a:pt x="543" y="5661"/>
                      </a:moveTo>
                      <a:cubicBezTo>
                        <a:pt x="-525" y="3909"/>
                        <a:pt x="32" y="1623"/>
                        <a:pt x="1783" y="543"/>
                      </a:cubicBezTo>
                      <a:cubicBezTo>
                        <a:pt x="3533" y="-526"/>
                        <a:pt x="5830" y="31"/>
                        <a:pt x="6899" y="1794"/>
                      </a:cubicBezTo>
                      <a:lnTo>
                        <a:pt x="24055" y="30034"/>
                      </a:lnTo>
                      <a:cubicBezTo>
                        <a:pt x="25123" y="31785"/>
                        <a:pt x="24566" y="34071"/>
                        <a:pt x="22804" y="35151"/>
                      </a:cubicBezTo>
                      <a:cubicBezTo>
                        <a:pt x="21053" y="36221"/>
                        <a:pt x="18757" y="35663"/>
                        <a:pt x="17688" y="33900"/>
                      </a:cubicBezTo>
                      <a:lnTo>
                        <a:pt x="532" y="566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50" name="Freeform: Shape 49">
                  <a:extLst>
                    <a:ext uri="{FF2B5EF4-FFF2-40B4-BE49-F238E27FC236}">
                      <a16:creationId xmlns:a16="http://schemas.microsoft.com/office/drawing/2014/main" id="{788F97AA-6613-639A-7C59-9690792EDCC0}"/>
                    </a:ext>
                  </a:extLst>
                </p:cNvPr>
                <p:cNvSpPr/>
                <p:nvPr/>
              </p:nvSpPr>
              <p:spPr>
                <a:xfrm>
                  <a:off x="5753612" y="3535587"/>
                  <a:ext cx="587167" cy="587365"/>
                </a:xfrm>
                <a:custGeom>
                  <a:avLst/>
                  <a:gdLst>
                    <a:gd name="connsiteX0" fmla="*/ 587156 w 587167"/>
                    <a:gd name="connsiteY0" fmla="*/ 293688 h 587365"/>
                    <a:gd name="connsiteX1" fmla="*/ 501172 w 587167"/>
                    <a:gd name="connsiteY1" fmla="*/ 501351 h 587365"/>
                    <a:gd name="connsiteX2" fmla="*/ 293584 w 587167"/>
                    <a:gd name="connsiteY2" fmla="*/ 587366 h 587365"/>
                    <a:gd name="connsiteX3" fmla="*/ 85984 w 587167"/>
                    <a:gd name="connsiteY3" fmla="*/ 501351 h 587365"/>
                    <a:gd name="connsiteX4" fmla="*/ 0 w 587167"/>
                    <a:gd name="connsiteY4" fmla="*/ 293677 h 587365"/>
                    <a:gd name="connsiteX5" fmla="*/ 85996 w 587167"/>
                    <a:gd name="connsiteY5" fmla="*/ 86015 h 587365"/>
                    <a:gd name="connsiteX6" fmla="*/ 293595 w 587167"/>
                    <a:gd name="connsiteY6" fmla="*/ 0 h 587365"/>
                    <a:gd name="connsiteX7" fmla="*/ 501183 w 587167"/>
                    <a:gd name="connsiteY7" fmla="*/ 86015 h 587365"/>
                    <a:gd name="connsiteX8" fmla="*/ 587167 w 587167"/>
                    <a:gd name="connsiteY8" fmla="*/ 293677 h 587365"/>
                    <a:gd name="connsiteX9" fmla="*/ 482435 w 587167"/>
                    <a:gd name="connsiteY9" fmla="*/ 482619 h 587365"/>
                    <a:gd name="connsiteX10" fmla="*/ 560666 w 587167"/>
                    <a:gd name="connsiteY10" fmla="*/ 293688 h 587365"/>
                    <a:gd name="connsiteX11" fmla="*/ 482435 w 587167"/>
                    <a:gd name="connsiteY11" fmla="*/ 104758 h 587365"/>
                    <a:gd name="connsiteX12" fmla="*/ 293572 w 587167"/>
                    <a:gd name="connsiteY12" fmla="*/ 26499 h 587365"/>
                    <a:gd name="connsiteX13" fmla="*/ 104698 w 587167"/>
                    <a:gd name="connsiteY13" fmla="*/ 104758 h 587365"/>
                    <a:gd name="connsiteX14" fmla="*/ 26467 w 587167"/>
                    <a:gd name="connsiteY14" fmla="*/ 293688 h 587365"/>
                    <a:gd name="connsiteX15" fmla="*/ 104698 w 587167"/>
                    <a:gd name="connsiteY15" fmla="*/ 482619 h 587365"/>
                    <a:gd name="connsiteX16" fmla="*/ 293572 w 587167"/>
                    <a:gd name="connsiteY16" fmla="*/ 560878 h 587365"/>
                    <a:gd name="connsiteX17" fmla="*/ 482435 w 587167"/>
                    <a:gd name="connsiteY17" fmla="*/ 482619 h 58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7167" h="587365">
                      <a:moveTo>
                        <a:pt x="587156" y="293688"/>
                      </a:moveTo>
                      <a:cubicBezTo>
                        <a:pt x="587156" y="374779"/>
                        <a:pt x="554288" y="448215"/>
                        <a:pt x="501172" y="501351"/>
                      </a:cubicBezTo>
                      <a:cubicBezTo>
                        <a:pt x="448044" y="554497"/>
                        <a:pt x="374645" y="587366"/>
                        <a:pt x="293584" y="587366"/>
                      </a:cubicBezTo>
                      <a:cubicBezTo>
                        <a:pt x="212511" y="587366"/>
                        <a:pt x="139112" y="554486"/>
                        <a:pt x="85984" y="501351"/>
                      </a:cubicBezTo>
                      <a:cubicBezTo>
                        <a:pt x="32857" y="448204"/>
                        <a:pt x="0" y="374779"/>
                        <a:pt x="0" y="293677"/>
                      </a:cubicBezTo>
                      <a:cubicBezTo>
                        <a:pt x="0" y="212587"/>
                        <a:pt x="32868" y="139150"/>
                        <a:pt x="85996" y="86015"/>
                      </a:cubicBezTo>
                      <a:cubicBezTo>
                        <a:pt x="139123" y="32868"/>
                        <a:pt x="212522" y="0"/>
                        <a:pt x="293595" y="0"/>
                      </a:cubicBezTo>
                      <a:cubicBezTo>
                        <a:pt x="374657" y="0"/>
                        <a:pt x="448067" y="32880"/>
                        <a:pt x="501183" y="86015"/>
                      </a:cubicBezTo>
                      <a:cubicBezTo>
                        <a:pt x="554311" y="139162"/>
                        <a:pt x="587167" y="212587"/>
                        <a:pt x="587167" y="293677"/>
                      </a:cubicBezTo>
                      <a:close/>
                      <a:moveTo>
                        <a:pt x="482435" y="482619"/>
                      </a:moveTo>
                      <a:cubicBezTo>
                        <a:pt x="530765" y="434272"/>
                        <a:pt x="560666" y="367466"/>
                        <a:pt x="560666" y="293688"/>
                      </a:cubicBezTo>
                      <a:cubicBezTo>
                        <a:pt x="560666" y="219911"/>
                        <a:pt x="530765" y="153105"/>
                        <a:pt x="482435" y="104758"/>
                      </a:cubicBezTo>
                      <a:cubicBezTo>
                        <a:pt x="434105" y="56411"/>
                        <a:pt x="367323" y="26499"/>
                        <a:pt x="293572" y="26499"/>
                      </a:cubicBezTo>
                      <a:cubicBezTo>
                        <a:pt x="219810" y="26499"/>
                        <a:pt x="153028" y="56411"/>
                        <a:pt x="104698" y="104758"/>
                      </a:cubicBezTo>
                      <a:cubicBezTo>
                        <a:pt x="56368" y="153105"/>
                        <a:pt x="26467" y="219911"/>
                        <a:pt x="26467" y="293688"/>
                      </a:cubicBezTo>
                      <a:cubicBezTo>
                        <a:pt x="26467" y="367466"/>
                        <a:pt x="56368" y="434272"/>
                        <a:pt x="104698" y="482619"/>
                      </a:cubicBezTo>
                      <a:cubicBezTo>
                        <a:pt x="153028" y="530966"/>
                        <a:pt x="219810" y="560878"/>
                        <a:pt x="293572" y="560878"/>
                      </a:cubicBezTo>
                      <a:cubicBezTo>
                        <a:pt x="367323" y="560878"/>
                        <a:pt x="434105" y="530966"/>
                        <a:pt x="482435" y="482619"/>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51" name="Freeform: Shape 50">
                  <a:extLst>
                    <a:ext uri="{FF2B5EF4-FFF2-40B4-BE49-F238E27FC236}">
                      <a16:creationId xmlns:a16="http://schemas.microsoft.com/office/drawing/2014/main" id="{162F501D-EB88-43B3-700B-94105CBF76BC}"/>
                    </a:ext>
                  </a:extLst>
                </p:cNvPr>
                <p:cNvSpPr/>
                <p:nvPr/>
              </p:nvSpPr>
              <p:spPr>
                <a:xfrm>
                  <a:off x="6018989" y="3466143"/>
                  <a:ext cx="59551" cy="62017"/>
                </a:xfrm>
                <a:custGeom>
                  <a:avLst/>
                  <a:gdLst>
                    <a:gd name="connsiteX0" fmla="*/ 49524 w 59551"/>
                    <a:gd name="connsiteY0" fmla="*/ 62018 h 62017"/>
                    <a:gd name="connsiteX1" fmla="*/ 10039 w 59551"/>
                    <a:gd name="connsiteY1" fmla="*/ 62018 h 62017"/>
                    <a:gd name="connsiteX2" fmla="*/ 10039 w 59551"/>
                    <a:gd name="connsiteY2" fmla="*/ 41341 h 62017"/>
                    <a:gd name="connsiteX3" fmla="*/ 49524 w 59551"/>
                    <a:gd name="connsiteY3" fmla="*/ 41341 h 62017"/>
                    <a:gd name="connsiteX4" fmla="*/ 49524 w 59551"/>
                    <a:gd name="connsiteY4" fmla="*/ 62018 h 62017"/>
                    <a:gd name="connsiteX5" fmla="*/ 59551 w 59551"/>
                    <a:gd name="connsiteY5" fmla="*/ 41341 h 62017"/>
                    <a:gd name="connsiteX6" fmla="*/ 0 w 59551"/>
                    <a:gd name="connsiteY6" fmla="*/ 41341 h 62017"/>
                    <a:gd name="connsiteX7" fmla="*/ 0 w 59551"/>
                    <a:gd name="connsiteY7" fmla="*/ 0 h 62017"/>
                    <a:gd name="connsiteX8" fmla="*/ 59551 w 59551"/>
                    <a:gd name="connsiteY8" fmla="*/ 0 h 62017"/>
                    <a:gd name="connsiteX9" fmla="*/ 59551 w 59551"/>
                    <a:gd name="connsiteY9" fmla="*/ 41341 h 6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551" h="62017">
                      <a:moveTo>
                        <a:pt x="49524" y="62018"/>
                      </a:moveTo>
                      <a:lnTo>
                        <a:pt x="10039" y="62018"/>
                      </a:lnTo>
                      <a:lnTo>
                        <a:pt x="10039" y="41341"/>
                      </a:lnTo>
                      <a:lnTo>
                        <a:pt x="49524" y="41341"/>
                      </a:lnTo>
                      <a:lnTo>
                        <a:pt x="49524" y="62018"/>
                      </a:lnTo>
                      <a:close/>
                      <a:moveTo>
                        <a:pt x="59551" y="41341"/>
                      </a:moveTo>
                      <a:lnTo>
                        <a:pt x="0" y="41341"/>
                      </a:lnTo>
                      <a:lnTo>
                        <a:pt x="0" y="0"/>
                      </a:lnTo>
                      <a:lnTo>
                        <a:pt x="59551" y="0"/>
                      </a:lnTo>
                      <a:lnTo>
                        <a:pt x="59551" y="4134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52" name="Freeform: Shape 51">
                  <a:extLst>
                    <a:ext uri="{FF2B5EF4-FFF2-40B4-BE49-F238E27FC236}">
                      <a16:creationId xmlns:a16="http://schemas.microsoft.com/office/drawing/2014/main" id="{32151AC4-165C-DD61-D6A4-B9FB0331EFCE}"/>
                    </a:ext>
                  </a:extLst>
                </p:cNvPr>
                <p:cNvSpPr/>
                <p:nvPr/>
              </p:nvSpPr>
              <p:spPr>
                <a:xfrm>
                  <a:off x="6175178" y="3498454"/>
                  <a:ext cx="75115" cy="78918"/>
                </a:xfrm>
                <a:custGeom>
                  <a:avLst/>
                  <a:gdLst>
                    <a:gd name="connsiteX0" fmla="*/ 52855 w 75115"/>
                    <a:gd name="connsiteY0" fmla="*/ 66920 h 78918"/>
                    <a:gd name="connsiteX1" fmla="*/ 2683 w 75115"/>
                    <a:gd name="connsiteY1" fmla="*/ 34825 h 78918"/>
                    <a:gd name="connsiteX2" fmla="*/ 24944 w 75115"/>
                    <a:gd name="connsiteY2" fmla="*/ 0 h 78918"/>
                    <a:gd name="connsiteX3" fmla="*/ 75115 w 75115"/>
                    <a:gd name="connsiteY3" fmla="*/ 32095 h 78918"/>
                    <a:gd name="connsiteX4" fmla="*/ 52855 w 75115"/>
                    <a:gd name="connsiteY4" fmla="*/ 66920 h 78918"/>
                    <a:gd name="connsiteX5" fmla="*/ 33266 w 75115"/>
                    <a:gd name="connsiteY5" fmla="*/ 78918 h 78918"/>
                    <a:gd name="connsiteX6" fmla="*/ 0 w 75115"/>
                    <a:gd name="connsiteY6" fmla="*/ 57639 h 78918"/>
                    <a:gd name="connsiteX7" fmla="*/ 11142 w 75115"/>
                    <a:gd name="connsiteY7" fmla="*/ 40227 h 78918"/>
                    <a:gd name="connsiteX8" fmla="*/ 44396 w 75115"/>
                    <a:gd name="connsiteY8" fmla="*/ 61506 h 78918"/>
                    <a:gd name="connsiteX9" fmla="*/ 33277 w 75115"/>
                    <a:gd name="connsiteY9" fmla="*/ 78918 h 7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115" h="78918">
                      <a:moveTo>
                        <a:pt x="52855" y="66920"/>
                      </a:moveTo>
                      <a:lnTo>
                        <a:pt x="2683" y="34825"/>
                      </a:lnTo>
                      <a:lnTo>
                        <a:pt x="24944" y="0"/>
                      </a:lnTo>
                      <a:lnTo>
                        <a:pt x="75115" y="32095"/>
                      </a:lnTo>
                      <a:lnTo>
                        <a:pt x="52855" y="66920"/>
                      </a:lnTo>
                      <a:close/>
                      <a:moveTo>
                        <a:pt x="33266" y="78918"/>
                      </a:moveTo>
                      <a:lnTo>
                        <a:pt x="0" y="57639"/>
                      </a:lnTo>
                      <a:lnTo>
                        <a:pt x="11142" y="40227"/>
                      </a:lnTo>
                      <a:lnTo>
                        <a:pt x="44396" y="61506"/>
                      </a:lnTo>
                      <a:lnTo>
                        <a:pt x="33277" y="78918"/>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53" name="Freeform: Shape 52">
                  <a:extLst>
                    <a:ext uri="{FF2B5EF4-FFF2-40B4-BE49-F238E27FC236}">
                      <a16:creationId xmlns:a16="http://schemas.microsoft.com/office/drawing/2014/main" id="{E15EB3D3-FF3E-3768-F4C5-92D2E6BFF36A}"/>
                    </a:ext>
                  </a:extLst>
                </p:cNvPr>
                <p:cNvSpPr/>
                <p:nvPr/>
              </p:nvSpPr>
              <p:spPr>
                <a:xfrm>
                  <a:off x="5829205" y="3506984"/>
                  <a:ext cx="75536" cy="79054"/>
                </a:xfrm>
                <a:custGeom>
                  <a:avLst/>
                  <a:gdLst>
                    <a:gd name="connsiteX0" fmla="*/ 75536 w 75536"/>
                    <a:gd name="connsiteY0" fmla="*/ 57207 h 79054"/>
                    <a:gd name="connsiteX1" fmla="*/ 42645 w 75536"/>
                    <a:gd name="connsiteY1" fmla="*/ 79055 h 79054"/>
                    <a:gd name="connsiteX2" fmla="*/ 31220 w 75536"/>
                    <a:gd name="connsiteY2" fmla="*/ 61836 h 79054"/>
                    <a:gd name="connsiteX3" fmla="*/ 64099 w 75536"/>
                    <a:gd name="connsiteY3" fmla="*/ 39977 h 79054"/>
                    <a:gd name="connsiteX4" fmla="*/ 75536 w 75536"/>
                    <a:gd name="connsiteY4" fmla="*/ 57207 h 79054"/>
                    <a:gd name="connsiteX5" fmla="*/ 72466 w 75536"/>
                    <a:gd name="connsiteY5" fmla="*/ 34438 h 79054"/>
                    <a:gd name="connsiteX6" fmla="*/ 22863 w 75536"/>
                    <a:gd name="connsiteY6" fmla="*/ 67386 h 79054"/>
                    <a:gd name="connsiteX7" fmla="*/ 0 w 75536"/>
                    <a:gd name="connsiteY7" fmla="*/ 32948 h 79054"/>
                    <a:gd name="connsiteX8" fmla="*/ 49603 w 75536"/>
                    <a:gd name="connsiteY8" fmla="*/ 0 h 79054"/>
                    <a:gd name="connsiteX9" fmla="*/ 72466 w 75536"/>
                    <a:gd name="connsiteY9" fmla="*/ 34438 h 7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36" h="79054">
                      <a:moveTo>
                        <a:pt x="75536" y="57207"/>
                      </a:moveTo>
                      <a:lnTo>
                        <a:pt x="42645" y="79055"/>
                      </a:lnTo>
                      <a:lnTo>
                        <a:pt x="31220" y="61836"/>
                      </a:lnTo>
                      <a:lnTo>
                        <a:pt x="64099" y="39977"/>
                      </a:lnTo>
                      <a:lnTo>
                        <a:pt x="75536" y="57207"/>
                      </a:lnTo>
                      <a:close/>
                      <a:moveTo>
                        <a:pt x="72466" y="34438"/>
                      </a:moveTo>
                      <a:lnTo>
                        <a:pt x="22863" y="67386"/>
                      </a:lnTo>
                      <a:lnTo>
                        <a:pt x="0" y="32948"/>
                      </a:lnTo>
                      <a:lnTo>
                        <a:pt x="49603" y="0"/>
                      </a:lnTo>
                      <a:lnTo>
                        <a:pt x="72466" y="34438"/>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54" name="Freeform: Shape 53">
                  <a:extLst>
                    <a:ext uri="{FF2B5EF4-FFF2-40B4-BE49-F238E27FC236}">
                      <a16:creationId xmlns:a16="http://schemas.microsoft.com/office/drawing/2014/main" id="{2E0809C0-4780-115E-F799-AD5716F5E381}"/>
                    </a:ext>
                  </a:extLst>
                </p:cNvPr>
                <p:cNvSpPr/>
                <p:nvPr/>
              </p:nvSpPr>
              <p:spPr>
                <a:xfrm>
                  <a:off x="5983950" y="3436937"/>
                  <a:ext cx="126697" cy="101448"/>
                </a:xfrm>
                <a:custGeom>
                  <a:avLst/>
                  <a:gdLst>
                    <a:gd name="connsiteX0" fmla="*/ 7504 w 126697"/>
                    <a:gd name="connsiteY0" fmla="*/ 63337 h 101448"/>
                    <a:gd name="connsiteX1" fmla="*/ 63360 w 126697"/>
                    <a:gd name="connsiteY1" fmla="*/ 8302 h 101448"/>
                    <a:gd name="connsiteX2" fmla="*/ 119193 w 126697"/>
                    <a:gd name="connsiteY2" fmla="*/ 63337 h 101448"/>
                    <a:gd name="connsiteX3" fmla="*/ 105539 w 126697"/>
                    <a:gd name="connsiteY3" fmla="*/ 99333 h 101448"/>
                    <a:gd name="connsiteX4" fmla="*/ 113907 w 126697"/>
                    <a:gd name="connsiteY4" fmla="*/ 101448 h 101448"/>
                    <a:gd name="connsiteX5" fmla="*/ 126697 w 126697"/>
                    <a:gd name="connsiteY5" fmla="*/ 63337 h 101448"/>
                    <a:gd name="connsiteX6" fmla="*/ 63360 w 126697"/>
                    <a:gd name="connsiteY6" fmla="*/ 0 h 101448"/>
                    <a:gd name="connsiteX7" fmla="*/ 0 w 126697"/>
                    <a:gd name="connsiteY7" fmla="*/ 63337 h 101448"/>
                    <a:gd name="connsiteX8" fmla="*/ 12767 w 126697"/>
                    <a:gd name="connsiteY8" fmla="*/ 101414 h 101448"/>
                    <a:gd name="connsiteX9" fmla="*/ 21135 w 126697"/>
                    <a:gd name="connsiteY9" fmla="*/ 99310 h 101448"/>
                    <a:gd name="connsiteX10" fmla="*/ 7504 w 126697"/>
                    <a:gd name="connsiteY10" fmla="*/ 63348 h 10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97" h="101448">
                      <a:moveTo>
                        <a:pt x="7504" y="63337"/>
                      </a:moveTo>
                      <a:cubicBezTo>
                        <a:pt x="7504" y="32993"/>
                        <a:pt x="32550" y="8302"/>
                        <a:pt x="63360" y="8302"/>
                      </a:cubicBezTo>
                      <a:cubicBezTo>
                        <a:pt x="94147" y="8302"/>
                        <a:pt x="119193" y="32993"/>
                        <a:pt x="119193" y="63337"/>
                      </a:cubicBezTo>
                      <a:cubicBezTo>
                        <a:pt x="119193" y="77087"/>
                        <a:pt x="114043" y="89666"/>
                        <a:pt x="105539" y="99333"/>
                      </a:cubicBezTo>
                      <a:cubicBezTo>
                        <a:pt x="108347" y="99970"/>
                        <a:pt x="111133" y="100675"/>
                        <a:pt x="113907" y="101448"/>
                      </a:cubicBezTo>
                      <a:cubicBezTo>
                        <a:pt x="121933" y="90837"/>
                        <a:pt x="126697" y="77633"/>
                        <a:pt x="126697" y="63337"/>
                      </a:cubicBezTo>
                      <a:cubicBezTo>
                        <a:pt x="126697" y="28421"/>
                        <a:pt x="98274" y="0"/>
                        <a:pt x="63360" y="0"/>
                      </a:cubicBezTo>
                      <a:cubicBezTo>
                        <a:pt x="28423" y="0"/>
                        <a:pt x="0" y="28421"/>
                        <a:pt x="0" y="63337"/>
                      </a:cubicBezTo>
                      <a:cubicBezTo>
                        <a:pt x="0" y="77610"/>
                        <a:pt x="4764" y="90803"/>
                        <a:pt x="12767" y="101414"/>
                      </a:cubicBezTo>
                      <a:cubicBezTo>
                        <a:pt x="15542" y="100641"/>
                        <a:pt x="18327" y="99936"/>
                        <a:pt x="21135" y="99310"/>
                      </a:cubicBezTo>
                      <a:cubicBezTo>
                        <a:pt x="12654" y="89654"/>
                        <a:pt x="7504" y="77087"/>
                        <a:pt x="7504" y="63348"/>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grpSp>
            <p:nvGrpSpPr>
              <p:cNvPr id="35" name="Group 34">
                <a:extLst>
                  <a:ext uri="{FF2B5EF4-FFF2-40B4-BE49-F238E27FC236}">
                    <a16:creationId xmlns:a16="http://schemas.microsoft.com/office/drawing/2014/main" id="{DA3D0B68-35E7-F3D8-6974-65CD68A033C2}"/>
                  </a:ext>
                </a:extLst>
              </p:cNvPr>
              <p:cNvGrpSpPr/>
              <p:nvPr/>
            </p:nvGrpSpPr>
            <p:grpSpPr>
              <a:xfrm>
                <a:off x="4478938" y="3239916"/>
                <a:ext cx="586798" cy="409391"/>
                <a:chOff x="5671936" y="3693132"/>
                <a:chExt cx="349753" cy="244012"/>
              </a:xfrm>
              <a:grpFill/>
            </p:grpSpPr>
            <p:sp>
              <p:nvSpPr>
                <p:cNvPr id="36" name="Freeform: Shape 35">
                  <a:extLst>
                    <a:ext uri="{FF2B5EF4-FFF2-40B4-BE49-F238E27FC236}">
                      <a16:creationId xmlns:a16="http://schemas.microsoft.com/office/drawing/2014/main" id="{0782BE3A-FCEA-0403-A28B-5D67E5B3E2E6}"/>
                    </a:ext>
                  </a:extLst>
                </p:cNvPr>
                <p:cNvSpPr/>
                <p:nvPr/>
              </p:nvSpPr>
              <p:spPr>
                <a:xfrm>
                  <a:off x="5671936" y="3879778"/>
                  <a:ext cx="349753" cy="57366"/>
                </a:xfrm>
                <a:custGeom>
                  <a:avLst/>
                  <a:gdLst>
                    <a:gd name="connsiteX0" fmla="*/ 41577 w 387685"/>
                    <a:gd name="connsiteY0" fmla="*/ 5300 h 63587"/>
                    <a:gd name="connsiteX1" fmla="*/ 22931 w 387685"/>
                    <a:gd name="connsiteY1" fmla="*/ 387 h 63587"/>
                    <a:gd name="connsiteX2" fmla="*/ 2376 w 387685"/>
                    <a:gd name="connsiteY2" fmla="*/ 20415 h 63587"/>
                    <a:gd name="connsiteX3" fmla="*/ 18498 w 387685"/>
                    <a:gd name="connsiteY3" fmla="*/ 37258 h 63587"/>
                    <a:gd name="connsiteX4" fmla="*/ 27911 w 387685"/>
                    <a:gd name="connsiteY4" fmla="*/ 44071 h 63587"/>
                    <a:gd name="connsiteX5" fmla="*/ 20408 w 387685"/>
                    <a:gd name="connsiteY5" fmla="*/ 50087 h 63587"/>
                    <a:gd name="connsiteX6" fmla="*/ 6640 w 387685"/>
                    <a:gd name="connsiteY6" fmla="*/ 43923 h 63587"/>
                    <a:gd name="connsiteX7" fmla="*/ 0 w 387685"/>
                    <a:gd name="connsiteY7" fmla="*/ 56411 h 63587"/>
                    <a:gd name="connsiteX8" fmla="*/ 20953 w 387685"/>
                    <a:gd name="connsiteY8" fmla="*/ 63223 h 63587"/>
                    <a:gd name="connsiteX9" fmla="*/ 37882 w 387685"/>
                    <a:gd name="connsiteY9" fmla="*/ 57594 h 63587"/>
                    <a:gd name="connsiteX10" fmla="*/ 44044 w 387685"/>
                    <a:gd name="connsiteY10" fmla="*/ 41535 h 63587"/>
                    <a:gd name="connsiteX11" fmla="*/ 29344 w 387685"/>
                    <a:gd name="connsiteY11" fmla="*/ 25237 h 63587"/>
                    <a:gd name="connsiteX12" fmla="*/ 25376 w 387685"/>
                    <a:gd name="connsiteY12" fmla="*/ 24043 h 63587"/>
                    <a:gd name="connsiteX13" fmla="*/ 18498 w 387685"/>
                    <a:gd name="connsiteY13" fmla="*/ 18345 h 63587"/>
                    <a:gd name="connsiteX14" fmla="*/ 25160 w 387685"/>
                    <a:gd name="connsiteY14" fmla="*/ 13363 h 63587"/>
                    <a:gd name="connsiteX15" fmla="*/ 35426 w 387685"/>
                    <a:gd name="connsiteY15" fmla="*/ 17310 h 63587"/>
                    <a:gd name="connsiteX16" fmla="*/ 41588 w 387685"/>
                    <a:gd name="connsiteY16" fmla="*/ 5289 h 63587"/>
                    <a:gd name="connsiteX17" fmla="*/ 85302 w 387685"/>
                    <a:gd name="connsiteY17" fmla="*/ 15115 h 63587"/>
                    <a:gd name="connsiteX18" fmla="*/ 85302 w 387685"/>
                    <a:gd name="connsiteY18" fmla="*/ 1979 h 63587"/>
                    <a:gd name="connsiteX19" fmla="*/ 51388 w 387685"/>
                    <a:gd name="connsiteY19" fmla="*/ 1979 h 63587"/>
                    <a:gd name="connsiteX20" fmla="*/ 51388 w 387685"/>
                    <a:gd name="connsiteY20" fmla="*/ 61620 h 63587"/>
                    <a:gd name="connsiteX21" fmla="*/ 85302 w 387685"/>
                    <a:gd name="connsiteY21" fmla="*/ 61620 h 63587"/>
                    <a:gd name="connsiteX22" fmla="*/ 85302 w 387685"/>
                    <a:gd name="connsiteY22" fmla="*/ 48484 h 63587"/>
                    <a:gd name="connsiteX23" fmla="*/ 66884 w 387685"/>
                    <a:gd name="connsiteY23" fmla="*/ 48484 h 63587"/>
                    <a:gd name="connsiteX24" fmla="*/ 66884 w 387685"/>
                    <a:gd name="connsiteY24" fmla="*/ 38214 h 63587"/>
                    <a:gd name="connsiteX25" fmla="*/ 84370 w 387685"/>
                    <a:gd name="connsiteY25" fmla="*/ 38214 h 63587"/>
                    <a:gd name="connsiteX26" fmla="*/ 84370 w 387685"/>
                    <a:gd name="connsiteY26" fmla="*/ 25078 h 63587"/>
                    <a:gd name="connsiteX27" fmla="*/ 66884 w 387685"/>
                    <a:gd name="connsiteY27" fmla="*/ 25078 h 63587"/>
                    <a:gd name="connsiteX28" fmla="*/ 66884 w 387685"/>
                    <a:gd name="connsiteY28" fmla="*/ 15126 h 63587"/>
                    <a:gd name="connsiteX29" fmla="*/ 85302 w 387685"/>
                    <a:gd name="connsiteY29" fmla="*/ 15126 h 63587"/>
                    <a:gd name="connsiteX30" fmla="*/ 137486 w 387685"/>
                    <a:gd name="connsiteY30" fmla="*/ 3412 h 63587"/>
                    <a:gd name="connsiteX31" fmla="*/ 123343 w 387685"/>
                    <a:gd name="connsiteY31" fmla="*/ 387 h 63587"/>
                    <a:gd name="connsiteX32" fmla="*/ 100639 w 387685"/>
                    <a:gd name="connsiteY32" fmla="*/ 10054 h 63587"/>
                    <a:gd name="connsiteX33" fmla="*/ 91874 w 387685"/>
                    <a:gd name="connsiteY33" fmla="*/ 31890 h 63587"/>
                    <a:gd name="connsiteX34" fmla="*/ 101446 w 387685"/>
                    <a:gd name="connsiteY34" fmla="*/ 54420 h 63587"/>
                    <a:gd name="connsiteX35" fmla="*/ 123821 w 387685"/>
                    <a:gd name="connsiteY35" fmla="*/ 63212 h 63587"/>
                    <a:gd name="connsiteX36" fmla="*/ 137498 w 387685"/>
                    <a:gd name="connsiteY36" fmla="*/ 60437 h 63587"/>
                    <a:gd name="connsiteX37" fmla="*/ 137498 w 387685"/>
                    <a:gd name="connsiteY37" fmla="*/ 41853 h 63587"/>
                    <a:gd name="connsiteX38" fmla="*/ 124139 w 387685"/>
                    <a:gd name="connsiteY38" fmla="*/ 48177 h 63587"/>
                    <a:gd name="connsiteX39" fmla="*/ 108006 w 387685"/>
                    <a:gd name="connsiteY39" fmla="*/ 31958 h 63587"/>
                    <a:gd name="connsiteX40" fmla="*/ 123900 w 387685"/>
                    <a:gd name="connsiteY40" fmla="*/ 15433 h 63587"/>
                    <a:gd name="connsiteX41" fmla="*/ 137509 w 387685"/>
                    <a:gd name="connsiteY41" fmla="*/ 21996 h 63587"/>
                    <a:gd name="connsiteX42" fmla="*/ 137509 w 387685"/>
                    <a:gd name="connsiteY42" fmla="*/ 3412 h 63587"/>
                    <a:gd name="connsiteX43" fmla="*/ 177028 w 387685"/>
                    <a:gd name="connsiteY43" fmla="*/ 0 h 63587"/>
                    <a:gd name="connsiteX44" fmla="*/ 144058 w 387685"/>
                    <a:gd name="connsiteY44" fmla="*/ 30696 h 63587"/>
                    <a:gd name="connsiteX45" fmla="*/ 177028 w 387685"/>
                    <a:gd name="connsiteY45" fmla="*/ 63587 h 63587"/>
                    <a:gd name="connsiteX46" fmla="*/ 209998 w 387685"/>
                    <a:gd name="connsiteY46" fmla="*/ 30696 h 63587"/>
                    <a:gd name="connsiteX47" fmla="*/ 177028 w 387685"/>
                    <a:gd name="connsiteY47" fmla="*/ 0 h 63587"/>
                    <a:gd name="connsiteX48" fmla="*/ 177028 w 387685"/>
                    <a:gd name="connsiteY48" fmla="*/ 15024 h 63587"/>
                    <a:gd name="connsiteX49" fmla="*/ 193865 w 387685"/>
                    <a:gd name="connsiteY49" fmla="*/ 30764 h 63587"/>
                    <a:gd name="connsiteX50" fmla="*/ 177028 w 387685"/>
                    <a:gd name="connsiteY50" fmla="*/ 48563 h 63587"/>
                    <a:gd name="connsiteX51" fmla="*/ 160168 w 387685"/>
                    <a:gd name="connsiteY51" fmla="*/ 30764 h 63587"/>
                    <a:gd name="connsiteX52" fmla="*/ 177028 w 387685"/>
                    <a:gd name="connsiteY52" fmla="*/ 15024 h 63587"/>
                    <a:gd name="connsiteX53" fmla="*/ 217195 w 387685"/>
                    <a:gd name="connsiteY53" fmla="*/ 61620 h 63587"/>
                    <a:gd name="connsiteX54" fmla="*/ 232680 w 387685"/>
                    <a:gd name="connsiteY54" fmla="*/ 61620 h 63587"/>
                    <a:gd name="connsiteX55" fmla="*/ 232680 w 387685"/>
                    <a:gd name="connsiteY55" fmla="*/ 25066 h 63587"/>
                    <a:gd name="connsiteX56" fmla="*/ 232839 w 387685"/>
                    <a:gd name="connsiteY56" fmla="*/ 25066 h 63587"/>
                    <a:gd name="connsiteX57" fmla="*/ 261239 w 387685"/>
                    <a:gd name="connsiteY57" fmla="*/ 61620 h 63587"/>
                    <a:gd name="connsiteX58" fmla="*/ 276723 w 387685"/>
                    <a:gd name="connsiteY58" fmla="*/ 61620 h 63587"/>
                    <a:gd name="connsiteX59" fmla="*/ 276723 w 387685"/>
                    <a:gd name="connsiteY59" fmla="*/ 1979 h 63587"/>
                    <a:gd name="connsiteX60" fmla="*/ 261239 w 387685"/>
                    <a:gd name="connsiteY60" fmla="*/ 1979 h 63587"/>
                    <a:gd name="connsiteX61" fmla="*/ 261239 w 387685"/>
                    <a:gd name="connsiteY61" fmla="*/ 38430 h 63587"/>
                    <a:gd name="connsiteX62" fmla="*/ 261079 w 387685"/>
                    <a:gd name="connsiteY62" fmla="*/ 38430 h 63587"/>
                    <a:gd name="connsiteX63" fmla="*/ 232680 w 387685"/>
                    <a:gd name="connsiteY63" fmla="*/ 1979 h 63587"/>
                    <a:gd name="connsiteX64" fmla="*/ 217195 w 387685"/>
                    <a:gd name="connsiteY64" fmla="*/ 1979 h 63587"/>
                    <a:gd name="connsiteX65" fmla="*/ 217195 w 387685"/>
                    <a:gd name="connsiteY65" fmla="*/ 61620 h 63587"/>
                    <a:gd name="connsiteX66" fmla="*/ 286865 w 387685"/>
                    <a:gd name="connsiteY66" fmla="*/ 61620 h 63587"/>
                    <a:gd name="connsiteX67" fmla="*/ 308852 w 387685"/>
                    <a:gd name="connsiteY67" fmla="*/ 61620 h 63587"/>
                    <a:gd name="connsiteX68" fmla="*/ 339140 w 387685"/>
                    <a:gd name="connsiteY68" fmla="*/ 31799 h 63587"/>
                    <a:gd name="connsiteX69" fmla="*/ 308852 w 387685"/>
                    <a:gd name="connsiteY69" fmla="*/ 1979 h 63587"/>
                    <a:gd name="connsiteX70" fmla="*/ 286865 w 387685"/>
                    <a:gd name="connsiteY70" fmla="*/ 1979 h 63587"/>
                    <a:gd name="connsiteX71" fmla="*/ 286865 w 387685"/>
                    <a:gd name="connsiteY71" fmla="*/ 61620 h 63587"/>
                    <a:gd name="connsiteX72" fmla="*/ 302349 w 387685"/>
                    <a:gd name="connsiteY72" fmla="*/ 15115 h 63587"/>
                    <a:gd name="connsiteX73" fmla="*/ 305999 w 387685"/>
                    <a:gd name="connsiteY73" fmla="*/ 15115 h 63587"/>
                    <a:gd name="connsiteX74" fmla="*/ 322984 w 387685"/>
                    <a:gd name="connsiteY74" fmla="*/ 31799 h 63587"/>
                    <a:gd name="connsiteX75" fmla="*/ 305817 w 387685"/>
                    <a:gd name="connsiteY75" fmla="*/ 48484 h 63587"/>
                    <a:gd name="connsiteX76" fmla="*/ 302338 w 387685"/>
                    <a:gd name="connsiteY76" fmla="*/ 48484 h 63587"/>
                    <a:gd name="connsiteX77" fmla="*/ 302338 w 387685"/>
                    <a:gd name="connsiteY77" fmla="*/ 15115 h 63587"/>
                    <a:gd name="connsiteX78" fmla="*/ 385218 w 387685"/>
                    <a:gd name="connsiteY78" fmla="*/ 5300 h 63587"/>
                    <a:gd name="connsiteX79" fmla="*/ 366573 w 387685"/>
                    <a:gd name="connsiteY79" fmla="*/ 387 h 63587"/>
                    <a:gd name="connsiteX80" fmla="*/ 346018 w 387685"/>
                    <a:gd name="connsiteY80" fmla="*/ 20415 h 63587"/>
                    <a:gd name="connsiteX81" fmla="*/ 362139 w 387685"/>
                    <a:gd name="connsiteY81" fmla="*/ 37258 h 63587"/>
                    <a:gd name="connsiteX82" fmla="*/ 371553 w 387685"/>
                    <a:gd name="connsiteY82" fmla="*/ 44071 h 63587"/>
                    <a:gd name="connsiteX83" fmla="*/ 364049 w 387685"/>
                    <a:gd name="connsiteY83" fmla="*/ 50087 h 63587"/>
                    <a:gd name="connsiteX84" fmla="*/ 350281 w 387685"/>
                    <a:gd name="connsiteY84" fmla="*/ 43923 h 63587"/>
                    <a:gd name="connsiteX85" fmla="*/ 343642 w 387685"/>
                    <a:gd name="connsiteY85" fmla="*/ 56411 h 63587"/>
                    <a:gd name="connsiteX86" fmla="*/ 364595 w 387685"/>
                    <a:gd name="connsiteY86" fmla="*/ 63223 h 63587"/>
                    <a:gd name="connsiteX87" fmla="*/ 381524 w 387685"/>
                    <a:gd name="connsiteY87" fmla="*/ 57594 h 63587"/>
                    <a:gd name="connsiteX88" fmla="*/ 387685 w 387685"/>
                    <a:gd name="connsiteY88" fmla="*/ 41535 h 63587"/>
                    <a:gd name="connsiteX89" fmla="*/ 372985 w 387685"/>
                    <a:gd name="connsiteY89" fmla="*/ 25237 h 63587"/>
                    <a:gd name="connsiteX90" fmla="*/ 369018 w 387685"/>
                    <a:gd name="connsiteY90" fmla="*/ 24043 h 63587"/>
                    <a:gd name="connsiteX91" fmla="*/ 362139 w 387685"/>
                    <a:gd name="connsiteY91" fmla="*/ 18345 h 63587"/>
                    <a:gd name="connsiteX92" fmla="*/ 368801 w 387685"/>
                    <a:gd name="connsiteY92" fmla="*/ 13363 h 63587"/>
                    <a:gd name="connsiteX93" fmla="*/ 379068 w 387685"/>
                    <a:gd name="connsiteY93" fmla="*/ 17310 h 63587"/>
                    <a:gd name="connsiteX94" fmla="*/ 385230 w 387685"/>
                    <a:gd name="connsiteY94" fmla="*/ 5289 h 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87685" h="63587">
                      <a:moveTo>
                        <a:pt x="41577" y="5300"/>
                      </a:moveTo>
                      <a:cubicBezTo>
                        <a:pt x="36290" y="2297"/>
                        <a:pt x="28934" y="387"/>
                        <a:pt x="22931" y="387"/>
                      </a:cubicBezTo>
                      <a:cubicBezTo>
                        <a:pt x="10983" y="387"/>
                        <a:pt x="2376" y="8302"/>
                        <a:pt x="2376" y="20415"/>
                      </a:cubicBezTo>
                      <a:cubicBezTo>
                        <a:pt x="2376" y="31958"/>
                        <a:pt x="8766" y="34495"/>
                        <a:pt x="18498" y="37258"/>
                      </a:cubicBezTo>
                      <a:cubicBezTo>
                        <a:pt x="21840" y="38225"/>
                        <a:pt x="27911" y="39726"/>
                        <a:pt x="27911" y="44071"/>
                      </a:cubicBezTo>
                      <a:cubicBezTo>
                        <a:pt x="27911" y="48268"/>
                        <a:pt x="24034" y="50087"/>
                        <a:pt x="20408" y="50087"/>
                      </a:cubicBezTo>
                      <a:cubicBezTo>
                        <a:pt x="15121" y="50087"/>
                        <a:pt x="10516" y="47312"/>
                        <a:pt x="6640" y="43923"/>
                      </a:cubicBezTo>
                      <a:lnTo>
                        <a:pt x="0" y="56411"/>
                      </a:lnTo>
                      <a:cubicBezTo>
                        <a:pt x="6071" y="60698"/>
                        <a:pt x="13450" y="63223"/>
                        <a:pt x="20953" y="63223"/>
                      </a:cubicBezTo>
                      <a:cubicBezTo>
                        <a:pt x="26968" y="63223"/>
                        <a:pt x="33221" y="61540"/>
                        <a:pt x="37882" y="57594"/>
                      </a:cubicBezTo>
                      <a:cubicBezTo>
                        <a:pt x="42611" y="53556"/>
                        <a:pt x="44044" y="47483"/>
                        <a:pt x="44044" y="41535"/>
                      </a:cubicBezTo>
                      <a:cubicBezTo>
                        <a:pt x="44044" y="31890"/>
                        <a:pt x="37632" y="27705"/>
                        <a:pt x="29344" y="25237"/>
                      </a:cubicBezTo>
                      <a:lnTo>
                        <a:pt x="25376" y="24043"/>
                      </a:lnTo>
                      <a:cubicBezTo>
                        <a:pt x="22681" y="23167"/>
                        <a:pt x="18498" y="21848"/>
                        <a:pt x="18498" y="18345"/>
                      </a:cubicBezTo>
                      <a:cubicBezTo>
                        <a:pt x="18498" y="15024"/>
                        <a:pt x="22306" y="13363"/>
                        <a:pt x="25160" y="13363"/>
                      </a:cubicBezTo>
                      <a:cubicBezTo>
                        <a:pt x="28946" y="13363"/>
                        <a:pt x="32584" y="14956"/>
                        <a:pt x="35426" y="17310"/>
                      </a:cubicBezTo>
                      <a:lnTo>
                        <a:pt x="41588" y="5289"/>
                      </a:lnTo>
                      <a:close/>
                      <a:moveTo>
                        <a:pt x="85302" y="15115"/>
                      </a:moveTo>
                      <a:lnTo>
                        <a:pt x="85302" y="1979"/>
                      </a:lnTo>
                      <a:lnTo>
                        <a:pt x="51388" y="1979"/>
                      </a:lnTo>
                      <a:lnTo>
                        <a:pt x="51388" y="61620"/>
                      </a:lnTo>
                      <a:lnTo>
                        <a:pt x="85302" y="61620"/>
                      </a:lnTo>
                      <a:lnTo>
                        <a:pt x="85302" y="48484"/>
                      </a:lnTo>
                      <a:lnTo>
                        <a:pt x="66884" y="48484"/>
                      </a:lnTo>
                      <a:lnTo>
                        <a:pt x="66884" y="38214"/>
                      </a:lnTo>
                      <a:lnTo>
                        <a:pt x="84370" y="38214"/>
                      </a:lnTo>
                      <a:lnTo>
                        <a:pt x="84370" y="25078"/>
                      </a:lnTo>
                      <a:lnTo>
                        <a:pt x="66884" y="25078"/>
                      </a:lnTo>
                      <a:lnTo>
                        <a:pt x="66884" y="15126"/>
                      </a:lnTo>
                      <a:lnTo>
                        <a:pt x="85302" y="15126"/>
                      </a:lnTo>
                      <a:close/>
                      <a:moveTo>
                        <a:pt x="137486" y="3412"/>
                      </a:moveTo>
                      <a:cubicBezTo>
                        <a:pt x="132916" y="1501"/>
                        <a:pt x="128323" y="387"/>
                        <a:pt x="123343" y="387"/>
                      </a:cubicBezTo>
                      <a:cubicBezTo>
                        <a:pt x="114964" y="387"/>
                        <a:pt x="106483" y="4037"/>
                        <a:pt x="100639" y="10054"/>
                      </a:cubicBezTo>
                      <a:cubicBezTo>
                        <a:pt x="94943" y="15911"/>
                        <a:pt x="91874" y="23736"/>
                        <a:pt x="91874" y="31890"/>
                      </a:cubicBezTo>
                      <a:cubicBezTo>
                        <a:pt x="91874" y="40750"/>
                        <a:pt x="94875" y="48484"/>
                        <a:pt x="101446" y="54420"/>
                      </a:cubicBezTo>
                      <a:cubicBezTo>
                        <a:pt x="107608" y="60027"/>
                        <a:pt x="115521" y="63212"/>
                        <a:pt x="123821" y="63212"/>
                      </a:cubicBezTo>
                      <a:cubicBezTo>
                        <a:pt x="128641" y="63212"/>
                        <a:pt x="132359" y="62029"/>
                        <a:pt x="137498" y="60437"/>
                      </a:cubicBezTo>
                      <a:lnTo>
                        <a:pt x="137498" y="41853"/>
                      </a:lnTo>
                      <a:cubicBezTo>
                        <a:pt x="134269" y="45731"/>
                        <a:pt x="129198" y="48177"/>
                        <a:pt x="124139" y="48177"/>
                      </a:cubicBezTo>
                      <a:cubicBezTo>
                        <a:pt x="114498" y="48177"/>
                        <a:pt x="108006" y="41387"/>
                        <a:pt x="108006" y="31958"/>
                      </a:cubicBezTo>
                      <a:cubicBezTo>
                        <a:pt x="108006" y="22701"/>
                        <a:pt x="114418" y="15433"/>
                        <a:pt x="123900" y="15433"/>
                      </a:cubicBezTo>
                      <a:cubicBezTo>
                        <a:pt x="129210" y="15433"/>
                        <a:pt x="134348" y="17719"/>
                        <a:pt x="137509" y="21996"/>
                      </a:cubicBezTo>
                      <a:lnTo>
                        <a:pt x="137509" y="3412"/>
                      </a:lnTo>
                      <a:close/>
                      <a:moveTo>
                        <a:pt x="177028" y="0"/>
                      </a:moveTo>
                      <a:cubicBezTo>
                        <a:pt x="159861" y="0"/>
                        <a:pt x="144058" y="12647"/>
                        <a:pt x="144058" y="30696"/>
                      </a:cubicBezTo>
                      <a:cubicBezTo>
                        <a:pt x="144058" y="49985"/>
                        <a:pt x="157894" y="63587"/>
                        <a:pt x="177028" y="63587"/>
                      </a:cubicBezTo>
                      <a:cubicBezTo>
                        <a:pt x="196173" y="63587"/>
                        <a:pt x="209998" y="49974"/>
                        <a:pt x="209998" y="30696"/>
                      </a:cubicBezTo>
                      <a:cubicBezTo>
                        <a:pt x="209998" y="12647"/>
                        <a:pt x="194172" y="0"/>
                        <a:pt x="177028" y="0"/>
                      </a:cubicBezTo>
                      <a:close/>
                      <a:moveTo>
                        <a:pt x="177028" y="15024"/>
                      </a:moveTo>
                      <a:cubicBezTo>
                        <a:pt x="186282" y="15024"/>
                        <a:pt x="193865" y="22530"/>
                        <a:pt x="193865" y="30764"/>
                      </a:cubicBezTo>
                      <a:cubicBezTo>
                        <a:pt x="193865" y="41057"/>
                        <a:pt x="186294" y="48563"/>
                        <a:pt x="177028" y="48563"/>
                      </a:cubicBezTo>
                      <a:cubicBezTo>
                        <a:pt x="167774" y="48563"/>
                        <a:pt x="160168" y="41057"/>
                        <a:pt x="160168" y="30764"/>
                      </a:cubicBezTo>
                      <a:cubicBezTo>
                        <a:pt x="160168" y="22530"/>
                        <a:pt x="167762" y="15024"/>
                        <a:pt x="177028" y="15024"/>
                      </a:cubicBezTo>
                      <a:close/>
                      <a:moveTo>
                        <a:pt x="217195" y="61620"/>
                      </a:moveTo>
                      <a:lnTo>
                        <a:pt x="232680" y="61620"/>
                      </a:lnTo>
                      <a:lnTo>
                        <a:pt x="232680" y="25066"/>
                      </a:lnTo>
                      <a:lnTo>
                        <a:pt x="232839" y="25066"/>
                      </a:lnTo>
                      <a:lnTo>
                        <a:pt x="261239" y="61620"/>
                      </a:lnTo>
                      <a:lnTo>
                        <a:pt x="276723" y="61620"/>
                      </a:lnTo>
                      <a:lnTo>
                        <a:pt x="276723" y="1979"/>
                      </a:lnTo>
                      <a:lnTo>
                        <a:pt x="261239" y="1979"/>
                      </a:lnTo>
                      <a:lnTo>
                        <a:pt x="261239" y="38430"/>
                      </a:lnTo>
                      <a:lnTo>
                        <a:pt x="261079" y="38430"/>
                      </a:lnTo>
                      <a:lnTo>
                        <a:pt x="232680" y="1979"/>
                      </a:lnTo>
                      <a:lnTo>
                        <a:pt x="217195" y="1979"/>
                      </a:lnTo>
                      <a:lnTo>
                        <a:pt x="217195" y="61620"/>
                      </a:lnTo>
                      <a:close/>
                      <a:moveTo>
                        <a:pt x="286865" y="61620"/>
                      </a:moveTo>
                      <a:lnTo>
                        <a:pt x="308852" y="61620"/>
                      </a:lnTo>
                      <a:cubicBezTo>
                        <a:pt x="325372" y="61620"/>
                        <a:pt x="339140" y="48575"/>
                        <a:pt x="339140" y="31799"/>
                      </a:cubicBezTo>
                      <a:cubicBezTo>
                        <a:pt x="339140" y="15024"/>
                        <a:pt x="325440" y="1979"/>
                        <a:pt x="308852" y="1979"/>
                      </a:cubicBezTo>
                      <a:lnTo>
                        <a:pt x="286865" y="1979"/>
                      </a:lnTo>
                      <a:lnTo>
                        <a:pt x="286865" y="61620"/>
                      </a:lnTo>
                      <a:close/>
                      <a:moveTo>
                        <a:pt x="302349" y="15115"/>
                      </a:moveTo>
                      <a:lnTo>
                        <a:pt x="305999" y="15115"/>
                      </a:lnTo>
                      <a:cubicBezTo>
                        <a:pt x="315947" y="15115"/>
                        <a:pt x="322984" y="21131"/>
                        <a:pt x="322984" y="31799"/>
                      </a:cubicBezTo>
                      <a:cubicBezTo>
                        <a:pt x="322984" y="43434"/>
                        <a:pt x="315071" y="48484"/>
                        <a:pt x="305817" y="48484"/>
                      </a:cubicBezTo>
                      <a:lnTo>
                        <a:pt x="302338" y="48484"/>
                      </a:lnTo>
                      <a:lnTo>
                        <a:pt x="302338" y="15115"/>
                      </a:lnTo>
                      <a:close/>
                      <a:moveTo>
                        <a:pt x="385218" y="5300"/>
                      </a:moveTo>
                      <a:cubicBezTo>
                        <a:pt x="379932" y="2297"/>
                        <a:pt x="372576" y="387"/>
                        <a:pt x="366573" y="387"/>
                      </a:cubicBezTo>
                      <a:cubicBezTo>
                        <a:pt x="354624" y="387"/>
                        <a:pt x="346018" y="8302"/>
                        <a:pt x="346018" y="20415"/>
                      </a:cubicBezTo>
                      <a:cubicBezTo>
                        <a:pt x="346018" y="31958"/>
                        <a:pt x="352407" y="34495"/>
                        <a:pt x="362139" y="37258"/>
                      </a:cubicBezTo>
                      <a:cubicBezTo>
                        <a:pt x="365482" y="38225"/>
                        <a:pt x="371553" y="39726"/>
                        <a:pt x="371553" y="44071"/>
                      </a:cubicBezTo>
                      <a:cubicBezTo>
                        <a:pt x="371553" y="48268"/>
                        <a:pt x="367676" y="50087"/>
                        <a:pt x="364049" y="50087"/>
                      </a:cubicBezTo>
                      <a:cubicBezTo>
                        <a:pt x="358763" y="50087"/>
                        <a:pt x="354158" y="47312"/>
                        <a:pt x="350281" y="43923"/>
                      </a:cubicBezTo>
                      <a:lnTo>
                        <a:pt x="343642" y="56411"/>
                      </a:lnTo>
                      <a:cubicBezTo>
                        <a:pt x="349713" y="60698"/>
                        <a:pt x="357091" y="63223"/>
                        <a:pt x="364595" y="63223"/>
                      </a:cubicBezTo>
                      <a:cubicBezTo>
                        <a:pt x="370609" y="63223"/>
                        <a:pt x="376862" y="61540"/>
                        <a:pt x="381524" y="57594"/>
                      </a:cubicBezTo>
                      <a:cubicBezTo>
                        <a:pt x="386253" y="53556"/>
                        <a:pt x="387685" y="47483"/>
                        <a:pt x="387685" y="41535"/>
                      </a:cubicBezTo>
                      <a:cubicBezTo>
                        <a:pt x="387685" y="31890"/>
                        <a:pt x="381273" y="27705"/>
                        <a:pt x="372985" y="25237"/>
                      </a:cubicBezTo>
                      <a:lnTo>
                        <a:pt x="369018" y="24043"/>
                      </a:lnTo>
                      <a:cubicBezTo>
                        <a:pt x="366323" y="23167"/>
                        <a:pt x="362139" y="21848"/>
                        <a:pt x="362139" y="18345"/>
                      </a:cubicBezTo>
                      <a:cubicBezTo>
                        <a:pt x="362139" y="15024"/>
                        <a:pt x="365948" y="13363"/>
                        <a:pt x="368801" y="13363"/>
                      </a:cubicBezTo>
                      <a:cubicBezTo>
                        <a:pt x="372587" y="13363"/>
                        <a:pt x="376225" y="14956"/>
                        <a:pt x="379068" y="17310"/>
                      </a:cubicBezTo>
                      <a:lnTo>
                        <a:pt x="385230" y="5289"/>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37" name="Freeform: Shape 36">
                  <a:extLst>
                    <a:ext uri="{FF2B5EF4-FFF2-40B4-BE49-F238E27FC236}">
                      <a16:creationId xmlns:a16="http://schemas.microsoft.com/office/drawing/2014/main" id="{8B145C4C-5AB3-F098-601C-227F868F8683}"/>
                    </a:ext>
                  </a:extLst>
                </p:cNvPr>
                <p:cNvSpPr/>
                <p:nvPr/>
              </p:nvSpPr>
              <p:spPr>
                <a:xfrm>
                  <a:off x="5713024" y="3693132"/>
                  <a:ext cx="281659" cy="174282"/>
                </a:xfrm>
                <a:custGeom>
                  <a:avLst/>
                  <a:gdLst>
                    <a:gd name="connsiteX0" fmla="*/ 85189 w 312206"/>
                    <a:gd name="connsiteY0" fmla="*/ 146645 h 193184"/>
                    <a:gd name="connsiteX1" fmla="*/ 112963 w 312206"/>
                    <a:gd name="connsiteY1" fmla="*/ 120817 h 193184"/>
                    <a:gd name="connsiteX2" fmla="*/ 141875 w 312206"/>
                    <a:gd name="connsiteY2" fmla="*/ 63633 h 193184"/>
                    <a:gd name="connsiteX3" fmla="*/ 72819 w 312206"/>
                    <a:gd name="connsiteY3" fmla="*/ 0 h 193184"/>
                    <a:gd name="connsiteX4" fmla="*/ 3081 w 312206"/>
                    <a:gd name="connsiteY4" fmla="*/ 68819 h 193184"/>
                    <a:gd name="connsiteX5" fmla="*/ 54321 w 312206"/>
                    <a:gd name="connsiteY5" fmla="*/ 68819 h 193184"/>
                    <a:gd name="connsiteX6" fmla="*/ 53651 w 312206"/>
                    <a:gd name="connsiteY6" fmla="*/ 61222 h 193184"/>
                    <a:gd name="connsiteX7" fmla="*/ 73092 w 312206"/>
                    <a:gd name="connsiteY7" fmla="*/ 39431 h 193184"/>
                    <a:gd name="connsiteX8" fmla="*/ 93465 w 312206"/>
                    <a:gd name="connsiteY8" fmla="*/ 62700 h 193184"/>
                    <a:gd name="connsiteX9" fmla="*/ 73092 w 312206"/>
                    <a:gd name="connsiteY9" fmla="*/ 106555 h 193184"/>
                    <a:gd name="connsiteX10" fmla="*/ 0 w 312206"/>
                    <a:gd name="connsiteY10" fmla="*/ 186064 h 193184"/>
                    <a:gd name="connsiteX11" fmla="*/ 143773 w 312206"/>
                    <a:gd name="connsiteY11" fmla="*/ 186064 h 193184"/>
                    <a:gd name="connsiteX12" fmla="*/ 143773 w 312206"/>
                    <a:gd name="connsiteY12" fmla="*/ 146645 h 193184"/>
                    <a:gd name="connsiteX13" fmla="*/ 85200 w 312206"/>
                    <a:gd name="connsiteY13" fmla="*/ 146645 h 193184"/>
                    <a:gd name="connsiteX14" fmla="*/ 236283 w 312206"/>
                    <a:gd name="connsiteY14" fmla="*/ 0 h 193184"/>
                    <a:gd name="connsiteX15" fmla="*/ 160361 w 312206"/>
                    <a:gd name="connsiteY15" fmla="*/ 96592 h 193184"/>
                    <a:gd name="connsiteX16" fmla="*/ 236283 w 312206"/>
                    <a:gd name="connsiteY16" fmla="*/ 193184 h 193184"/>
                    <a:gd name="connsiteX17" fmla="*/ 312206 w 312206"/>
                    <a:gd name="connsiteY17" fmla="*/ 96592 h 193184"/>
                    <a:gd name="connsiteX18" fmla="*/ 236283 w 312206"/>
                    <a:gd name="connsiteY18" fmla="*/ 0 h 193184"/>
                    <a:gd name="connsiteX19" fmla="*/ 236283 w 312206"/>
                    <a:gd name="connsiteY19" fmla="*/ 41103 h 193184"/>
                    <a:gd name="connsiteX20" fmla="*/ 265934 w 312206"/>
                    <a:gd name="connsiteY20" fmla="*/ 96330 h 193184"/>
                    <a:gd name="connsiteX21" fmla="*/ 236283 w 312206"/>
                    <a:gd name="connsiteY21" fmla="*/ 152161 h 193184"/>
                    <a:gd name="connsiteX22" fmla="*/ 206633 w 312206"/>
                    <a:gd name="connsiteY22" fmla="*/ 96330 h 193184"/>
                    <a:gd name="connsiteX23" fmla="*/ 236283 w 312206"/>
                    <a:gd name="connsiteY23" fmla="*/ 41103 h 19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206" h="193184">
                      <a:moveTo>
                        <a:pt x="85189" y="146645"/>
                      </a:moveTo>
                      <a:lnTo>
                        <a:pt x="112963" y="120817"/>
                      </a:lnTo>
                      <a:cubicBezTo>
                        <a:pt x="131188" y="104201"/>
                        <a:pt x="141875" y="89268"/>
                        <a:pt x="141875" y="63633"/>
                      </a:cubicBezTo>
                      <a:cubicBezTo>
                        <a:pt x="141875" y="24680"/>
                        <a:pt x="110337" y="0"/>
                        <a:pt x="72819" y="0"/>
                      </a:cubicBezTo>
                      <a:cubicBezTo>
                        <a:pt x="30651" y="0"/>
                        <a:pt x="4502" y="27785"/>
                        <a:pt x="3081" y="68819"/>
                      </a:cubicBezTo>
                      <a:lnTo>
                        <a:pt x="54321" y="68819"/>
                      </a:lnTo>
                      <a:cubicBezTo>
                        <a:pt x="53844" y="66192"/>
                        <a:pt x="53651" y="63633"/>
                        <a:pt x="53651" y="61222"/>
                      </a:cubicBezTo>
                      <a:cubicBezTo>
                        <a:pt x="53651" y="49109"/>
                        <a:pt x="60506" y="39431"/>
                        <a:pt x="73092" y="39431"/>
                      </a:cubicBezTo>
                      <a:cubicBezTo>
                        <a:pt x="85393" y="39431"/>
                        <a:pt x="93465" y="51270"/>
                        <a:pt x="93465" y="62700"/>
                      </a:cubicBezTo>
                      <a:cubicBezTo>
                        <a:pt x="93465" y="79043"/>
                        <a:pt x="83517" y="95193"/>
                        <a:pt x="73092" y="106555"/>
                      </a:cubicBezTo>
                      <a:lnTo>
                        <a:pt x="0" y="186064"/>
                      </a:lnTo>
                      <a:lnTo>
                        <a:pt x="143773" y="186064"/>
                      </a:lnTo>
                      <a:lnTo>
                        <a:pt x="143773" y="146645"/>
                      </a:lnTo>
                      <a:lnTo>
                        <a:pt x="85200" y="146645"/>
                      </a:lnTo>
                      <a:close/>
                      <a:moveTo>
                        <a:pt x="236283" y="0"/>
                      </a:moveTo>
                      <a:cubicBezTo>
                        <a:pt x="183156" y="0"/>
                        <a:pt x="160361" y="50121"/>
                        <a:pt x="160361" y="96592"/>
                      </a:cubicBezTo>
                      <a:cubicBezTo>
                        <a:pt x="160361" y="143074"/>
                        <a:pt x="182883" y="193184"/>
                        <a:pt x="236283" y="193184"/>
                      </a:cubicBezTo>
                      <a:cubicBezTo>
                        <a:pt x="289673" y="193184"/>
                        <a:pt x="312206" y="143074"/>
                        <a:pt x="312206" y="96592"/>
                      </a:cubicBezTo>
                      <a:cubicBezTo>
                        <a:pt x="312206" y="50110"/>
                        <a:pt x="289411" y="0"/>
                        <a:pt x="236283" y="0"/>
                      </a:cubicBezTo>
                      <a:close/>
                      <a:moveTo>
                        <a:pt x="236283" y="41103"/>
                      </a:moveTo>
                      <a:cubicBezTo>
                        <a:pt x="260227" y="41103"/>
                        <a:pt x="265934" y="79043"/>
                        <a:pt x="265934" y="96330"/>
                      </a:cubicBezTo>
                      <a:cubicBezTo>
                        <a:pt x="265934" y="113686"/>
                        <a:pt x="260215" y="152161"/>
                        <a:pt x="236283" y="152161"/>
                      </a:cubicBezTo>
                      <a:cubicBezTo>
                        <a:pt x="212340" y="152161"/>
                        <a:pt x="206633" y="113686"/>
                        <a:pt x="206633" y="96330"/>
                      </a:cubicBezTo>
                      <a:cubicBezTo>
                        <a:pt x="206633" y="79043"/>
                        <a:pt x="212352" y="41103"/>
                        <a:pt x="236283" y="41103"/>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grpSp>
        <p:grpSp>
          <p:nvGrpSpPr>
            <p:cNvPr id="25" name="Group 24">
              <a:extLst>
                <a:ext uri="{FF2B5EF4-FFF2-40B4-BE49-F238E27FC236}">
                  <a16:creationId xmlns:a16="http://schemas.microsoft.com/office/drawing/2014/main" id="{2D59E1B6-AF6D-3EE5-6FB4-B9126B39D75C}"/>
                </a:ext>
              </a:extLst>
            </p:cNvPr>
            <p:cNvGrpSpPr/>
            <p:nvPr/>
          </p:nvGrpSpPr>
          <p:grpSpPr>
            <a:xfrm>
              <a:off x="2622608" y="3108438"/>
              <a:ext cx="376877" cy="293578"/>
              <a:chOff x="5182839" y="3682903"/>
              <a:chExt cx="389925" cy="303742"/>
            </a:xfrm>
            <a:grpFill/>
          </p:grpSpPr>
          <p:sp>
            <p:nvSpPr>
              <p:cNvPr id="32" name="Freeform: Shape 31">
                <a:extLst>
                  <a:ext uri="{FF2B5EF4-FFF2-40B4-BE49-F238E27FC236}">
                    <a16:creationId xmlns:a16="http://schemas.microsoft.com/office/drawing/2014/main" id="{60EAA243-5C43-2E1C-69B8-3E23ED407953}"/>
                  </a:ext>
                </a:extLst>
              </p:cNvPr>
              <p:cNvSpPr/>
              <p:nvPr/>
            </p:nvSpPr>
            <p:spPr>
              <a:xfrm>
                <a:off x="5190900" y="3682903"/>
                <a:ext cx="370609" cy="186053"/>
              </a:xfrm>
              <a:custGeom>
                <a:avLst/>
                <a:gdLst>
                  <a:gd name="connsiteX0" fmla="*/ 120512 w 370609"/>
                  <a:gd name="connsiteY0" fmla="*/ 39419 h 186053"/>
                  <a:gd name="connsiteX1" fmla="*/ 120512 w 370609"/>
                  <a:gd name="connsiteY1" fmla="*/ 0 h 186053"/>
                  <a:gd name="connsiteX2" fmla="*/ 27513 w 370609"/>
                  <a:gd name="connsiteY2" fmla="*/ 0 h 186053"/>
                  <a:gd name="connsiteX3" fmla="*/ 11847 w 370609"/>
                  <a:gd name="connsiteY3" fmla="*/ 97070 h 186053"/>
                  <a:gd name="connsiteX4" fmla="*/ 45999 w 370609"/>
                  <a:gd name="connsiteY4" fmla="*/ 89734 h 186053"/>
                  <a:gd name="connsiteX5" fmla="*/ 85200 w 370609"/>
                  <a:gd name="connsiteY5" fmla="*/ 120339 h 186053"/>
                  <a:gd name="connsiteX6" fmla="*/ 56686 w 370609"/>
                  <a:gd name="connsiteY6" fmla="*/ 146645 h 186053"/>
                  <a:gd name="connsiteX7" fmla="*/ 6856 w 370609"/>
                  <a:gd name="connsiteY7" fmla="*/ 125992 h 186053"/>
                  <a:gd name="connsiteX8" fmla="*/ 0 w 370609"/>
                  <a:gd name="connsiteY8" fmla="*/ 169915 h 186053"/>
                  <a:gd name="connsiteX9" fmla="*/ 58369 w 370609"/>
                  <a:gd name="connsiteY9" fmla="*/ 186053 h 186053"/>
                  <a:gd name="connsiteX10" fmla="*/ 110553 w 370609"/>
                  <a:gd name="connsiteY10" fmla="*/ 171120 h 186053"/>
                  <a:gd name="connsiteX11" fmla="*/ 133553 w 370609"/>
                  <a:gd name="connsiteY11" fmla="*/ 122693 h 186053"/>
                  <a:gd name="connsiteX12" fmla="*/ 70204 w 370609"/>
                  <a:gd name="connsiteY12" fmla="*/ 58583 h 186053"/>
                  <a:gd name="connsiteX13" fmla="*/ 55549 w 370609"/>
                  <a:gd name="connsiteY13" fmla="*/ 59800 h 186053"/>
                  <a:gd name="connsiteX14" fmla="*/ 58573 w 370609"/>
                  <a:gd name="connsiteY14" fmla="*/ 39419 h 186053"/>
                  <a:gd name="connsiteX15" fmla="*/ 120501 w 370609"/>
                  <a:gd name="connsiteY15" fmla="*/ 39419 h 186053"/>
                  <a:gd name="connsiteX16" fmla="*/ 207395 w 370609"/>
                  <a:gd name="connsiteY16" fmla="*/ 57184 h 186053"/>
                  <a:gd name="connsiteX17" fmla="*/ 164226 w 370609"/>
                  <a:gd name="connsiteY17" fmla="*/ 57184 h 186053"/>
                  <a:gd name="connsiteX18" fmla="*/ 164226 w 370609"/>
                  <a:gd name="connsiteY18" fmla="*/ 178945 h 186053"/>
                  <a:gd name="connsiteX19" fmla="*/ 207395 w 370609"/>
                  <a:gd name="connsiteY19" fmla="*/ 178945 h 186053"/>
                  <a:gd name="connsiteX20" fmla="*/ 207395 w 370609"/>
                  <a:gd name="connsiteY20" fmla="*/ 120828 h 186053"/>
                  <a:gd name="connsiteX21" fmla="*/ 226563 w 370609"/>
                  <a:gd name="connsiteY21" fmla="*/ 86663 h 186053"/>
                  <a:gd name="connsiteX22" fmla="*/ 245799 w 370609"/>
                  <a:gd name="connsiteY22" fmla="*/ 120828 h 186053"/>
                  <a:gd name="connsiteX23" fmla="*/ 245799 w 370609"/>
                  <a:gd name="connsiteY23" fmla="*/ 178945 h 186053"/>
                  <a:gd name="connsiteX24" fmla="*/ 288968 w 370609"/>
                  <a:gd name="connsiteY24" fmla="*/ 178945 h 186053"/>
                  <a:gd name="connsiteX25" fmla="*/ 288968 w 370609"/>
                  <a:gd name="connsiteY25" fmla="*/ 120828 h 186053"/>
                  <a:gd name="connsiteX26" fmla="*/ 309614 w 370609"/>
                  <a:gd name="connsiteY26" fmla="*/ 87596 h 186053"/>
                  <a:gd name="connsiteX27" fmla="*/ 327441 w 370609"/>
                  <a:gd name="connsiteY27" fmla="*/ 120828 h 186053"/>
                  <a:gd name="connsiteX28" fmla="*/ 327441 w 370609"/>
                  <a:gd name="connsiteY28" fmla="*/ 178945 h 186053"/>
                  <a:gd name="connsiteX29" fmla="*/ 370609 w 370609"/>
                  <a:gd name="connsiteY29" fmla="*/ 178945 h 186053"/>
                  <a:gd name="connsiteX30" fmla="*/ 370609 w 370609"/>
                  <a:gd name="connsiteY30" fmla="*/ 101312 h 186053"/>
                  <a:gd name="connsiteX31" fmla="*/ 329055 w 370609"/>
                  <a:gd name="connsiteY31" fmla="*/ 53147 h 186053"/>
                  <a:gd name="connsiteX32" fmla="*/ 287831 w 370609"/>
                  <a:gd name="connsiteY32" fmla="*/ 76416 h 186053"/>
                  <a:gd name="connsiteX33" fmla="*/ 246277 w 370609"/>
                  <a:gd name="connsiteY33" fmla="*/ 53147 h 186053"/>
                  <a:gd name="connsiteX34" fmla="*/ 207884 w 370609"/>
                  <a:gd name="connsiteY34" fmla="*/ 72390 h 186053"/>
                  <a:gd name="connsiteX35" fmla="*/ 207406 w 370609"/>
                  <a:gd name="connsiteY35" fmla="*/ 72390 h 186053"/>
                  <a:gd name="connsiteX36" fmla="*/ 207406 w 370609"/>
                  <a:gd name="connsiteY36" fmla="*/ 57184 h 18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0609" h="186053">
                    <a:moveTo>
                      <a:pt x="120512" y="39419"/>
                    </a:moveTo>
                    <a:lnTo>
                      <a:pt x="120512" y="0"/>
                    </a:lnTo>
                    <a:lnTo>
                      <a:pt x="27513" y="0"/>
                    </a:lnTo>
                    <a:lnTo>
                      <a:pt x="11847" y="97070"/>
                    </a:lnTo>
                    <a:cubicBezTo>
                      <a:pt x="22534" y="92088"/>
                      <a:pt x="34175" y="89734"/>
                      <a:pt x="45999" y="89734"/>
                    </a:cubicBezTo>
                    <a:cubicBezTo>
                      <a:pt x="64565" y="89734"/>
                      <a:pt x="85200" y="98753"/>
                      <a:pt x="85200" y="120339"/>
                    </a:cubicBezTo>
                    <a:cubicBezTo>
                      <a:pt x="85200" y="135943"/>
                      <a:pt x="71421" y="146645"/>
                      <a:pt x="56686" y="146645"/>
                    </a:cubicBezTo>
                    <a:cubicBezTo>
                      <a:pt x="38189" y="146645"/>
                      <a:pt x="20646" y="138366"/>
                      <a:pt x="6856" y="125992"/>
                    </a:cubicBezTo>
                    <a:lnTo>
                      <a:pt x="0" y="169915"/>
                    </a:lnTo>
                    <a:cubicBezTo>
                      <a:pt x="17349" y="181083"/>
                      <a:pt x="37995" y="186053"/>
                      <a:pt x="58369" y="186053"/>
                    </a:cubicBezTo>
                    <a:cubicBezTo>
                      <a:pt x="76184" y="186053"/>
                      <a:pt x="96296" y="182493"/>
                      <a:pt x="110553" y="171120"/>
                    </a:cubicBezTo>
                    <a:cubicBezTo>
                      <a:pt x="125276" y="159008"/>
                      <a:pt x="133553" y="141459"/>
                      <a:pt x="133553" y="122693"/>
                    </a:cubicBezTo>
                    <a:cubicBezTo>
                      <a:pt x="133553" y="85697"/>
                      <a:pt x="106790" y="55762"/>
                      <a:pt x="70204" y="58583"/>
                    </a:cubicBezTo>
                    <a:lnTo>
                      <a:pt x="55549" y="59800"/>
                    </a:lnTo>
                    <a:lnTo>
                      <a:pt x="58573" y="39419"/>
                    </a:lnTo>
                    <a:lnTo>
                      <a:pt x="120501" y="39419"/>
                    </a:lnTo>
                    <a:close/>
                    <a:moveTo>
                      <a:pt x="207395" y="57184"/>
                    </a:moveTo>
                    <a:lnTo>
                      <a:pt x="164226" y="57184"/>
                    </a:lnTo>
                    <a:lnTo>
                      <a:pt x="164226" y="178945"/>
                    </a:lnTo>
                    <a:lnTo>
                      <a:pt x="207395" y="178945"/>
                    </a:lnTo>
                    <a:lnTo>
                      <a:pt x="207395" y="120828"/>
                    </a:lnTo>
                    <a:cubicBezTo>
                      <a:pt x="207395" y="107306"/>
                      <a:pt x="207395" y="86663"/>
                      <a:pt x="226563" y="86663"/>
                    </a:cubicBezTo>
                    <a:cubicBezTo>
                      <a:pt x="245799" y="86663"/>
                      <a:pt x="245799" y="107317"/>
                      <a:pt x="245799" y="120828"/>
                    </a:cubicBezTo>
                    <a:lnTo>
                      <a:pt x="245799" y="178945"/>
                    </a:lnTo>
                    <a:lnTo>
                      <a:pt x="288968" y="178945"/>
                    </a:lnTo>
                    <a:lnTo>
                      <a:pt x="288968" y="120828"/>
                    </a:lnTo>
                    <a:cubicBezTo>
                      <a:pt x="288968" y="106305"/>
                      <a:pt x="289707" y="87596"/>
                      <a:pt x="309614" y="87596"/>
                    </a:cubicBezTo>
                    <a:cubicBezTo>
                      <a:pt x="327907" y="87596"/>
                      <a:pt x="327441" y="108250"/>
                      <a:pt x="327441" y="120828"/>
                    </a:cubicBezTo>
                    <a:lnTo>
                      <a:pt x="327441" y="178945"/>
                    </a:lnTo>
                    <a:lnTo>
                      <a:pt x="370609" y="178945"/>
                    </a:lnTo>
                    <a:lnTo>
                      <a:pt x="370609" y="101312"/>
                    </a:lnTo>
                    <a:cubicBezTo>
                      <a:pt x="370609" y="73334"/>
                      <a:pt x="359922" y="53147"/>
                      <a:pt x="329055" y="53147"/>
                    </a:cubicBezTo>
                    <a:cubicBezTo>
                      <a:pt x="312513" y="53147"/>
                      <a:pt x="296108" y="61222"/>
                      <a:pt x="287831" y="76416"/>
                    </a:cubicBezTo>
                    <a:cubicBezTo>
                      <a:pt x="279020" y="60278"/>
                      <a:pt x="263819" y="53147"/>
                      <a:pt x="246277" y="53147"/>
                    </a:cubicBezTo>
                    <a:cubicBezTo>
                      <a:pt x="230610" y="53147"/>
                      <a:pt x="218036" y="58867"/>
                      <a:pt x="207884" y="72390"/>
                    </a:cubicBezTo>
                    <a:lnTo>
                      <a:pt x="207406" y="72390"/>
                    </a:lnTo>
                    <a:lnTo>
                      <a:pt x="207406" y="57184"/>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33" name="Freeform: Shape 32">
                <a:extLst>
                  <a:ext uri="{FF2B5EF4-FFF2-40B4-BE49-F238E27FC236}">
                    <a16:creationId xmlns:a16="http://schemas.microsoft.com/office/drawing/2014/main" id="{734E82F2-42FF-3779-5F43-C825F7725AA4}"/>
                  </a:ext>
                </a:extLst>
              </p:cNvPr>
              <p:cNvSpPr/>
              <p:nvPr/>
            </p:nvSpPr>
            <p:spPr>
              <a:xfrm>
                <a:off x="5182839" y="3927460"/>
                <a:ext cx="389925" cy="59185"/>
              </a:xfrm>
              <a:custGeom>
                <a:avLst/>
                <a:gdLst>
                  <a:gd name="connsiteX0" fmla="*/ 0 w 389925"/>
                  <a:gd name="connsiteY0" fmla="*/ 57832 h 59185"/>
                  <a:gd name="connsiteX1" fmla="*/ 24364 w 389925"/>
                  <a:gd name="connsiteY1" fmla="*/ 57832 h 59185"/>
                  <a:gd name="connsiteX2" fmla="*/ 49990 w 389925"/>
                  <a:gd name="connsiteY2" fmla="*/ 29263 h 59185"/>
                  <a:gd name="connsiteX3" fmla="*/ 24364 w 389925"/>
                  <a:gd name="connsiteY3" fmla="*/ 1342 h 59185"/>
                  <a:gd name="connsiteX4" fmla="*/ 0 w 389925"/>
                  <a:gd name="connsiteY4" fmla="*/ 1342 h 59185"/>
                  <a:gd name="connsiteX5" fmla="*/ 0 w 389925"/>
                  <a:gd name="connsiteY5" fmla="*/ 57821 h 59185"/>
                  <a:gd name="connsiteX6" fmla="*/ 12415 w 389925"/>
                  <a:gd name="connsiteY6" fmla="*/ 11794 h 59185"/>
                  <a:gd name="connsiteX7" fmla="*/ 21272 w 389925"/>
                  <a:gd name="connsiteY7" fmla="*/ 11794 h 59185"/>
                  <a:gd name="connsiteX8" fmla="*/ 37563 w 389925"/>
                  <a:gd name="connsiteY8" fmla="*/ 30446 h 59185"/>
                  <a:gd name="connsiteX9" fmla="*/ 23488 w 389925"/>
                  <a:gd name="connsiteY9" fmla="*/ 47369 h 59185"/>
                  <a:gd name="connsiteX10" fmla="*/ 12415 w 389925"/>
                  <a:gd name="connsiteY10" fmla="*/ 47369 h 59185"/>
                  <a:gd name="connsiteX11" fmla="*/ 12415 w 389925"/>
                  <a:gd name="connsiteY11" fmla="*/ 11783 h 59185"/>
                  <a:gd name="connsiteX12" fmla="*/ 58585 w 389925"/>
                  <a:gd name="connsiteY12" fmla="*/ 57832 h 59185"/>
                  <a:gd name="connsiteX13" fmla="*/ 71000 w 389925"/>
                  <a:gd name="connsiteY13" fmla="*/ 57832 h 59185"/>
                  <a:gd name="connsiteX14" fmla="*/ 71000 w 389925"/>
                  <a:gd name="connsiteY14" fmla="*/ 1353 h 59185"/>
                  <a:gd name="connsiteX15" fmla="*/ 58585 w 389925"/>
                  <a:gd name="connsiteY15" fmla="*/ 1353 h 59185"/>
                  <a:gd name="connsiteX16" fmla="*/ 58585 w 389925"/>
                  <a:gd name="connsiteY16" fmla="*/ 57832 h 59185"/>
                  <a:gd name="connsiteX17" fmla="*/ 78378 w 389925"/>
                  <a:gd name="connsiteY17" fmla="*/ 39089 h 59185"/>
                  <a:gd name="connsiteX18" fmla="*/ 102401 w 389925"/>
                  <a:gd name="connsiteY18" fmla="*/ 59174 h 59185"/>
                  <a:gd name="connsiteX19" fmla="*/ 125890 w 389925"/>
                  <a:gd name="connsiteY19" fmla="*/ 41057 h 59185"/>
                  <a:gd name="connsiteX20" fmla="*/ 109120 w 389925"/>
                  <a:gd name="connsiteY20" fmla="*/ 24600 h 59185"/>
                  <a:gd name="connsiteX21" fmla="*/ 92283 w 389925"/>
                  <a:gd name="connsiteY21" fmla="*/ 16059 h 59185"/>
                  <a:gd name="connsiteX22" fmla="*/ 100821 w 389925"/>
                  <a:gd name="connsiteY22" fmla="*/ 9667 h 59185"/>
                  <a:gd name="connsiteX23" fmla="*/ 111963 w 389925"/>
                  <a:gd name="connsiteY23" fmla="*/ 18208 h 59185"/>
                  <a:gd name="connsiteX24" fmla="*/ 123980 w 389925"/>
                  <a:gd name="connsiteY24" fmla="*/ 18208 h 59185"/>
                  <a:gd name="connsiteX25" fmla="*/ 101355 w 389925"/>
                  <a:gd name="connsiteY25" fmla="*/ 0 h 59185"/>
                  <a:gd name="connsiteX26" fmla="*/ 80243 w 389925"/>
                  <a:gd name="connsiteY26" fmla="*/ 17094 h 59185"/>
                  <a:gd name="connsiteX27" fmla="*/ 97103 w 389925"/>
                  <a:gd name="connsiteY27" fmla="*/ 33153 h 59185"/>
                  <a:gd name="connsiteX28" fmla="*/ 113873 w 389925"/>
                  <a:gd name="connsiteY28" fmla="*/ 42501 h 59185"/>
                  <a:gd name="connsiteX29" fmla="*/ 102867 w 389925"/>
                  <a:gd name="connsiteY29" fmla="*/ 49541 h 59185"/>
                  <a:gd name="connsiteX30" fmla="*/ 90384 w 389925"/>
                  <a:gd name="connsiteY30" fmla="*/ 39089 h 59185"/>
                  <a:gd name="connsiteX31" fmla="*/ 78367 w 389925"/>
                  <a:gd name="connsiteY31" fmla="*/ 39089 h 59185"/>
                  <a:gd name="connsiteX32" fmla="*/ 145752 w 389925"/>
                  <a:gd name="connsiteY32" fmla="*/ 57832 h 59185"/>
                  <a:gd name="connsiteX33" fmla="*/ 158167 w 389925"/>
                  <a:gd name="connsiteY33" fmla="*/ 57832 h 59185"/>
                  <a:gd name="connsiteX34" fmla="*/ 158167 w 389925"/>
                  <a:gd name="connsiteY34" fmla="*/ 11794 h 59185"/>
                  <a:gd name="connsiteX35" fmla="*/ 175084 w 389925"/>
                  <a:gd name="connsiteY35" fmla="*/ 11794 h 59185"/>
                  <a:gd name="connsiteX36" fmla="*/ 175084 w 389925"/>
                  <a:gd name="connsiteY36" fmla="*/ 1342 h 59185"/>
                  <a:gd name="connsiteX37" fmla="*/ 128823 w 389925"/>
                  <a:gd name="connsiteY37" fmla="*/ 1342 h 59185"/>
                  <a:gd name="connsiteX38" fmla="*/ 128823 w 389925"/>
                  <a:gd name="connsiteY38" fmla="*/ 11794 h 59185"/>
                  <a:gd name="connsiteX39" fmla="*/ 145752 w 389925"/>
                  <a:gd name="connsiteY39" fmla="*/ 11794 h 59185"/>
                  <a:gd name="connsiteX40" fmla="*/ 145752 w 389925"/>
                  <a:gd name="connsiteY40" fmla="*/ 57832 h 59185"/>
                  <a:gd name="connsiteX41" fmla="*/ 169695 w 389925"/>
                  <a:gd name="connsiteY41" fmla="*/ 57832 h 59185"/>
                  <a:gd name="connsiteX42" fmla="*/ 182269 w 389925"/>
                  <a:gd name="connsiteY42" fmla="*/ 57832 h 59185"/>
                  <a:gd name="connsiteX43" fmla="*/ 186703 w 389925"/>
                  <a:gd name="connsiteY43" fmla="*/ 45254 h 59185"/>
                  <a:gd name="connsiteX44" fmla="*/ 207815 w 389925"/>
                  <a:gd name="connsiteY44" fmla="*/ 45254 h 59185"/>
                  <a:gd name="connsiteX45" fmla="*/ 212067 w 389925"/>
                  <a:gd name="connsiteY45" fmla="*/ 57832 h 59185"/>
                  <a:gd name="connsiteX46" fmla="*/ 224960 w 389925"/>
                  <a:gd name="connsiteY46" fmla="*/ 57832 h 59185"/>
                  <a:gd name="connsiteX47" fmla="*/ 203848 w 389925"/>
                  <a:gd name="connsiteY47" fmla="*/ 1353 h 59185"/>
                  <a:gd name="connsiteX48" fmla="*/ 191114 w 389925"/>
                  <a:gd name="connsiteY48" fmla="*/ 1353 h 59185"/>
                  <a:gd name="connsiteX49" fmla="*/ 169683 w 389925"/>
                  <a:gd name="connsiteY49" fmla="*/ 57832 h 59185"/>
                  <a:gd name="connsiteX50" fmla="*/ 197310 w 389925"/>
                  <a:gd name="connsiteY50" fmla="*/ 15274 h 59185"/>
                  <a:gd name="connsiteX51" fmla="*/ 197469 w 389925"/>
                  <a:gd name="connsiteY51" fmla="*/ 15274 h 59185"/>
                  <a:gd name="connsiteX52" fmla="*/ 204575 w 389925"/>
                  <a:gd name="connsiteY52" fmla="*/ 35996 h 59185"/>
                  <a:gd name="connsiteX53" fmla="*/ 189943 w 389925"/>
                  <a:gd name="connsiteY53" fmla="*/ 35996 h 59185"/>
                  <a:gd name="connsiteX54" fmla="*/ 197310 w 389925"/>
                  <a:gd name="connsiteY54" fmla="*/ 15274 h 59185"/>
                  <a:gd name="connsiteX55" fmla="*/ 229883 w 389925"/>
                  <a:gd name="connsiteY55" fmla="*/ 57832 h 59185"/>
                  <a:gd name="connsiteX56" fmla="*/ 241513 w 389925"/>
                  <a:gd name="connsiteY56" fmla="*/ 57832 h 59185"/>
                  <a:gd name="connsiteX57" fmla="*/ 241513 w 389925"/>
                  <a:gd name="connsiteY57" fmla="*/ 20028 h 59185"/>
                  <a:gd name="connsiteX58" fmla="*/ 241672 w 389925"/>
                  <a:gd name="connsiteY58" fmla="*/ 20028 h 59185"/>
                  <a:gd name="connsiteX59" fmla="*/ 265161 w 389925"/>
                  <a:gd name="connsiteY59" fmla="*/ 57832 h 59185"/>
                  <a:gd name="connsiteX60" fmla="*/ 277576 w 389925"/>
                  <a:gd name="connsiteY60" fmla="*/ 57832 h 59185"/>
                  <a:gd name="connsiteX61" fmla="*/ 277576 w 389925"/>
                  <a:gd name="connsiteY61" fmla="*/ 1353 h 59185"/>
                  <a:gd name="connsiteX62" fmla="*/ 265945 w 389925"/>
                  <a:gd name="connsiteY62" fmla="*/ 1353 h 59185"/>
                  <a:gd name="connsiteX63" fmla="*/ 265945 w 389925"/>
                  <a:gd name="connsiteY63" fmla="*/ 39249 h 59185"/>
                  <a:gd name="connsiteX64" fmla="*/ 265786 w 389925"/>
                  <a:gd name="connsiteY64" fmla="*/ 39249 h 59185"/>
                  <a:gd name="connsiteX65" fmla="*/ 242230 w 389925"/>
                  <a:gd name="connsiteY65" fmla="*/ 1353 h 59185"/>
                  <a:gd name="connsiteX66" fmla="*/ 229883 w 389925"/>
                  <a:gd name="connsiteY66" fmla="*/ 1353 h 59185"/>
                  <a:gd name="connsiteX67" fmla="*/ 229883 w 389925"/>
                  <a:gd name="connsiteY67" fmla="*/ 57832 h 59185"/>
                  <a:gd name="connsiteX68" fmla="*/ 338150 w 389925"/>
                  <a:gd name="connsiteY68" fmla="*/ 20347 h 59185"/>
                  <a:gd name="connsiteX69" fmla="*/ 313786 w 389925"/>
                  <a:gd name="connsiteY69" fmla="*/ 11 h 59185"/>
                  <a:gd name="connsiteX70" fmla="*/ 286035 w 389925"/>
                  <a:gd name="connsiteY70" fmla="*/ 29832 h 59185"/>
                  <a:gd name="connsiteX71" fmla="*/ 313786 w 389925"/>
                  <a:gd name="connsiteY71" fmla="*/ 59186 h 59185"/>
                  <a:gd name="connsiteX72" fmla="*/ 338628 w 389925"/>
                  <a:gd name="connsiteY72" fmla="*/ 36087 h 59185"/>
                  <a:gd name="connsiteX73" fmla="*/ 326611 w 389925"/>
                  <a:gd name="connsiteY73" fmla="*/ 36087 h 59185"/>
                  <a:gd name="connsiteX74" fmla="*/ 313786 w 389925"/>
                  <a:gd name="connsiteY74" fmla="*/ 48734 h 59185"/>
                  <a:gd name="connsiteX75" fmla="*/ 298461 w 389925"/>
                  <a:gd name="connsiteY75" fmla="*/ 29832 h 59185"/>
                  <a:gd name="connsiteX76" fmla="*/ 313786 w 389925"/>
                  <a:gd name="connsiteY76" fmla="*/ 10463 h 59185"/>
                  <a:gd name="connsiteX77" fmla="*/ 326145 w 389925"/>
                  <a:gd name="connsiteY77" fmla="*/ 20347 h 59185"/>
                  <a:gd name="connsiteX78" fmla="*/ 338162 w 389925"/>
                  <a:gd name="connsiteY78" fmla="*/ 20347 h 59185"/>
                  <a:gd name="connsiteX79" fmla="*/ 347064 w 389925"/>
                  <a:gd name="connsiteY79" fmla="*/ 57832 h 59185"/>
                  <a:gd name="connsiteX80" fmla="*/ 389925 w 389925"/>
                  <a:gd name="connsiteY80" fmla="*/ 57832 h 59185"/>
                  <a:gd name="connsiteX81" fmla="*/ 389925 w 389925"/>
                  <a:gd name="connsiteY81" fmla="*/ 47380 h 59185"/>
                  <a:gd name="connsiteX82" fmla="*/ 359490 w 389925"/>
                  <a:gd name="connsiteY82" fmla="*/ 47380 h 59185"/>
                  <a:gd name="connsiteX83" fmla="*/ 359490 w 389925"/>
                  <a:gd name="connsiteY83" fmla="*/ 33551 h 59185"/>
                  <a:gd name="connsiteX84" fmla="*/ 386855 w 389925"/>
                  <a:gd name="connsiteY84" fmla="*/ 33551 h 59185"/>
                  <a:gd name="connsiteX85" fmla="*/ 386855 w 389925"/>
                  <a:gd name="connsiteY85" fmla="*/ 23906 h 59185"/>
                  <a:gd name="connsiteX86" fmla="*/ 359490 w 389925"/>
                  <a:gd name="connsiteY86" fmla="*/ 23906 h 59185"/>
                  <a:gd name="connsiteX87" fmla="*/ 359490 w 389925"/>
                  <a:gd name="connsiteY87" fmla="*/ 11794 h 59185"/>
                  <a:gd name="connsiteX88" fmla="*/ 389300 w 389925"/>
                  <a:gd name="connsiteY88" fmla="*/ 11794 h 59185"/>
                  <a:gd name="connsiteX89" fmla="*/ 389300 w 389925"/>
                  <a:gd name="connsiteY89" fmla="*/ 1342 h 59185"/>
                  <a:gd name="connsiteX90" fmla="*/ 347075 w 389925"/>
                  <a:gd name="connsiteY90" fmla="*/ 1342 h 59185"/>
                  <a:gd name="connsiteX91" fmla="*/ 347075 w 389925"/>
                  <a:gd name="connsiteY91" fmla="*/ 57821 h 5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89925" h="59185">
                    <a:moveTo>
                      <a:pt x="0" y="57832"/>
                    </a:moveTo>
                    <a:lnTo>
                      <a:pt x="24364" y="57832"/>
                    </a:lnTo>
                    <a:cubicBezTo>
                      <a:pt x="41599" y="57832"/>
                      <a:pt x="49990" y="45663"/>
                      <a:pt x="49990" y="29263"/>
                    </a:cubicBezTo>
                    <a:cubicBezTo>
                      <a:pt x="49990" y="10520"/>
                      <a:pt x="39007" y="1342"/>
                      <a:pt x="24364" y="1342"/>
                    </a:cubicBezTo>
                    <a:lnTo>
                      <a:pt x="0" y="1342"/>
                    </a:lnTo>
                    <a:lnTo>
                      <a:pt x="0" y="57821"/>
                    </a:lnTo>
                    <a:close/>
                    <a:moveTo>
                      <a:pt x="12415" y="11794"/>
                    </a:moveTo>
                    <a:lnTo>
                      <a:pt x="21272" y="11794"/>
                    </a:lnTo>
                    <a:cubicBezTo>
                      <a:pt x="33618" y="11794"/>
                      <a:pt x="37563" y="19061"/>
                      <a:pt x="37563" y="30446"/>
                    </a:cubicBezTo>
                    <a:cubicBezTo>
                      <a:pt x="37563" y="42956"/>
                      <a:pt x="30685" y="47369"/>
                      <a:pt x="23488" y="47369"/>
                    </a:cubicBezTo>
                    <a:lnTo>
                      <a:pt x="12415" y="47369"/>
                    </a:lnTo>
                    <a:lnTo>
                      <a:pt x="12415" y="11783"/>
                    </a:lnTo>
                    <a:close/>
                    <a:moveTo>
                      <a:pt x="58585" y="57832"/>
                    </a:moveTo>
                    <a:lnTo>
                      <a:pt x="71000" y="57832"/>
                    </a:lnTo>
                    <a:lnTo>
                      <a:pt x="71000" y="1353"/>
                    </a:lnTo>
                    <a:lnTo>
                      <a:pt x="58585" y="1353"/>
                    </a:lnTo>
                    <a:lnTo>
                      <a:pt x="58585" y="57832"/>
                    </a:lnTo>
                    <a:close/>
                    <a:moveTo>
                      <a:pt x="78378" y="39089"/>
                    </a:moveTo>
                    <a:cubicBezTo>
                      <a:pt x="78219" y="53010"/>
                      <a:pt x="89918" y="59174"/>
                      <a:pt x="102401" y="59174"/>
                    </a:cubicBezTo>
                    <a:cubicBezTo>
                      <a:pt x="117761" y="59174"/>
                      <a:pt x="125890" y="51418"/>
                      <a:pt x="125890" y="41057"/>
                    </a:cubicBezTo>
                    <a:cubicBezTo>
                      <a:pt x="125890" y="28251"/>
                      <a:pt x="113225" y="25635"/>
                      <a:pt x="109120" y="24600"/>
                    </a:cubicBezTo>
                    <a:cubicBezTo>
                      <a:pt x="94977" y="20961"/>
                      <a:pt x="92283" y="20403"/>
                      <a:pt x="92283" y="16059"/>
                    </a:cubicBezTo>
                    <a:cubicBezTo>
                      <a:pt x="92283" y="11328"/>
                      <a:pt x="96853" y="9667"/>
                      <a:pt x="100821" y="9667"/>
                    </a:cubicBezTo>
                    <a:cubicBezTo>
                      <a:pt x="106744" y="9667"/>
                      <a:pt x="111565" y="11396"/>
                      <a:pt x="111963" y="18208"/>
                    </a:cubicBezTo>
                    <a:lnTo>
                      <a:pt x="123980" y="18208"/>
                    </a:lnTo>
                    <a:cubicBezTo>
                      <a:pt x="123980" y="5141"/>
                      <a:pt x="113156" y="0"/>
                      <a:pt x="101355" y="0"/>
                    </a:cubicBezTo>
                    <a:cubicBezTo>
                      <a:pt x="91157" y="0"/>
                      <a:pt x="80243" y="5539"/>
                      <a:pt x="80243" y="17094"/>
                    </a:cubicBezTo>
                    <a:cubicBezTo>
                      <a:pt x="80243" y="27694"/>
                      <a:pt x="88713" y="30946"/>
                      <a:pt x="97103" y="33153"/>
                    </a:cubicBezTo>
                    <a:cubicBezTo>
                      <a:pt x="105403" y="35370"/>
                      <a:pt x="113873" y="36405"/>
                      <a:pt x="113873" y="42501"/>
                    </a:cubicBezTo>
                    <a:cubicBezTo>
                      <a:pt x="113873" y="48268"/>
                      <a:pt x="107210" y="49541"/>
                      <a:pt x="102867" y="49541"/>
                    </a:cubicBezTo>
                    <a:cubicBezTo>
                      <a:pt x="96228" y="49541"/>
                      <a:pt x="90384" y="46607"/>
                      <a:pt x="90384" y="39089"/>
                    </a:cubicBezTo>
                    <a:lnTo>
                      <a:pt x="78367" y="39089"/>
                    </a:lnTo>
                    <a:close/>
                    <a:moveTo>
                      <a:pt x="145752" y="57832"/>
                    </a:moveTo>
                    <a:lnTo>
                      <a:pt x="158167" y="57832"/>
                    </a:lnTo>
                    <a:lnTo>
                      <a:pt x="158167" y="11794"/>
                    </a:lnTo>
                    <a:lnTo>
                      <a:pt x="175084" y="11794"/>
                    </a:lnTo>
                    <a:lnTo>
                      <a:pt x="175084" y="1342"/>
                    </a:lnTo>
                    <a:lnTo>
                      <a:pt x="128823" y="1342"/>
                    </a:lnTo>
                    <a:lnTo>
                      <a:pt x="128823" y="11794"/>
                    </a:lnTo>
                    <a:lnTo>
                      <a:pt x="145752" y="11794"/>
                    </a:lnTo>
                    <a:lnTo>
                      <a:pt x="145752" y="57832"/>
                    </a:lnTo>
                    <a:close/>
                    <a:moveTo>
                      <a:pt x="169695" y="57832"/>
                    </a:moveTo>
                    <a:lnTo>
                      <a:pt x="182269" y="57832"/>
                    </a:lnTo>
                    <a:lnTo>
                      <a:pt x="186703" y="45254"/>
                    </a:lnTo>
                    <a:lnTo>
                      <a:pt x="207815" y="45254"/>
                    </a:lnTo>
                    <a:lnTo>
                      <a:pt x="212067" y="57832"/>
                    </a:lnTo>
                    <a:lnTo>
                      <a:pt x="224960" y="57832"/>
                    </a:lnTo>
                    <a:lnTo>
                      <a:pt x="203848" y="1353"/>
                    </a:lnTo>
                    <a:lnTo>
                      <a:pt x="191114" y="1353"/>
                    </a:lnTo>
                    <a:lnTo>
                      <a:pt x="169683" y="57832"/>
                    </a:lnTo>
                    <a:close/>
                    <a:moveTo>
                      <a:pt x="197310" y="15274"/>
                    </a:moveTo>
                    <a:lnTo>
                      <a:pt x="197469" y="15274"/>
                    </a:lnTo>
                    <a:lnTo>
                      <a:pt x="204575" y="35996"/>
                    </a:lnTo>
                    <a:lnTo>
                      <a:pt x="189943" y="35996"/>
                    </a:lnTo>
                    <a:lnTo>
                      <a:pt x="197310" y="15274"/>
                    </a:lnTo>
                    <a:close/>
                    <a:moveTo>
                      <a:pt x="229883" y="57832"/>
                    </a:moveTo>
                    <a:lnTo>
                      <a:pt x="241513" y="57832"/>
                    </a:lnTo>
                    <a:lnTo>
                      <a:pt x="241513" y="20028"/>
                    </a:lnTo>
                    <a:lnTo>
                      <a:pt x="241672" y="20028"/>
                    </a:lnTo>
                    <a:lnTo>
                      <a:pt x="265161" y="57832"/>
                    </a:lnTo>
                    <a:lnTo>
                      <a:pt x="277576" y="57832"/>
                    </a:lnTo>
                    <a:lnTo>
                      <a:pt x="277576" y="1353"/>
                    </a:lnTo>
                    <a:lnTo>
                      <a:pt x="265945" y="1353"/>
                    </a:lnTo>
                    <a:lnTo>
                      <a:pt x="265945" y="39249"/>
                    </a:lnTo>
                    <a:lnTo>
                      <a:pt x="265786" y="39249"/>
                    </a:lnTo>
                    <a:lnTo>
                      <a:pt x="242230" y="1353"/>
                    </a:lnTo>
                    <a:lnTo>
                      <a:pt x="229883" y="1353"/>
                    </a:lnTo>
                    <a:lnTo>
                      <a:pt x="229883" y="57832"/>
                    </a:lnTo>
                    <a:close/>
                    <a:moveTo>
                      <a:pt x="338150" y="20347"/>
                    </a:moveTo>
                    <a:cubicBezTo>
                      <a:pt x="336650" y="7302"/>
                      <a:pt x="326201" y="11"/>
                      <a:pt x="313786" y="11"/>
                    </a:cubicBezTo>
                    <a:cubicBezTo>
                      <a:pt x="296324" y="11"/>
                      <a:pt x="286035" y="13056"/>
                      <a:pt x="286035" y="29832"/>
                    </a:cubicBezTo>
                    <a:cubicBezTo>
                      <a:pt x="286035" y="46129"/>
                      <a:pt x="296324" y="59186"/>
                      <a:pt x="313786" y="59186"/>
                    </a:cubicBezTo>
                    <a:cubicBezTo>
                      <a:pt x="327634" y="59186"/>
                      <a:pt x="337366" y="50167"/>
                      <a:pt x="338628" y="36087"/>
                    </a:cubicBezTo>
                    <a:lnTo>
                      <a:pt x="326611" y="36087"/>
                    </a:lnTo>
                    <a:cubicBezTo>
                      <a:pt x="325644" y="43514"/>
                      <a:pt x="321392" y="48734"/>
                      <a:pt x="313786" y="48734"/>
                    </a:cubicBezTo>
                    <a:cubicBezTo>
                      <a:pt x="302645" y="48734"/>
                      <a:pt x="298461" y="39249"/>
                      <a:pt x="298461" y="29832"/>
                    </a:cubicBezTo>
                    <a:cubicBezTo>
                      <a:pt x="298461" y="19948"/>
                      <a:pt x="302656" y="10463"/>
                      <a:pt x="313786" y="10463"/>
                    </a:cubicBezTo>
                    <a:cubicBezTo>
                      <a:pt x="319948" y="10463"/>
                      <a:pt x="325337" y="14717"/>
                      <a:pt x="326145" y="20347"/>
                    </a:cubicBezTo>
                    <a:lnTo>
                      <a:pt x="338162" y="20347"/>
                    </a:lnTo>
                    <a:close/>
                    <a:moveTo>
                      <a:pt x="347064" y="57832"/>
                    </a:moveTo>
                    <a:lnTo>
                      <a:pt x="389925" y="57832"/>
                    </a:lnTo>
                    <a:lnTo>
                      <a:pt x="389925" y="47380"/>
                    </a:lnTo>
                    <a:lnTo>
                      <a:pt x="359490" y="47380"/>
                    </a:lnTo>
                    <a:lnTo>
                      <a:pt x="359490" y="33551"/>
                    </a:lnTo>
                    <a:lnTo>
                      <a:pt x="386855" y="33551"/>
                    </a:lnTo>
                    <a:lnTo>
                      <a:pt x="386855" y="23906"/>
                    </a:lnTo>
                    <a:lnTo>
                      <a:pt x="359490" y="23906"/>
                    </a:lnTo>
                    <a:lnTo>
                      <a:pt x="359490" y="11794"/>
                    </a:lnTo>
                    <a:lnTo>
                      <a:pt x="389300" y="11794"/>
                    </a:lnTo>
                    <a:lnTo>
                      <a:pt x="389300" y="1342"/>
                    </a:lnTo>
                    <a:lnTo>
                      <a:pt x="347075" y="1342"/>
                    </a:lnTo>
                    <a:lnTo>
                      <a:pt x="347075" y="5782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grpSp>
          <p:nvGrpSpPr>
            <p:cNvPr id="26" name="Group 25">
              <a:extLst>
                <a:ext uri="{FF2B5EF4-FFF2-40B4-BE49-F238E27FC236}">
                  <a16:creationId xmlns:a16="http://schemas.microsoft.com/office/drawing/2014/main" id="{DEF91B1E-9A64-21C4-84FE-832A1F6EB473}"/>
                </a:ext>
              </a:extLst>
            </p:cNvPr>
            <p:cNvGrpSpPr/>
            <p:nvPr/>
          </p:nvGrpSpPr>
          <p:grpSpPr>
            <a:xfrm>
              <a:off x="1780523" y="2907815"/>
              <a:ext cx="662205" cy="628676"/>
              <a:chOff x="4210275" y="3898262"/>
              <a:chExt cx="592784" cy="562770"/>
            </a:xfrm>
            <a:grpFill/>
          </p:grpSpPr>
          <p:sp>
            <p:nvSpPr>
              <p:cNvPr id="27" name="Freeform: Shape 26">
                <a:extLst>
                  <a:ext uri="{FF2B5EF4-FFF2-40B4-BE49-F238E27FC236}">
                    <a16:creationId xmlns:a16="http://schemas.microsoft.com/office/drawing/2014/main" id="{C126272F-255D-07A0-B3B8-F1F6B16E68AA}"/>
                  </a:ext>
                </a:extLst>
              </p:cNvPr>
              <p:cNvSpPr>
                <a:spLocks noChangeAspect="1"/>
              </p:cNvSpPr>
              <p:nvPr/>
            </p:nvSpPr>
            <p:spPr>
              <a:xfrm>
                <a:off x="4210275" y="3898262"/>
                <a:ext cx="592784" cy="562770"/>
              </a:xfrm>
              <a:custGeom>
                <a:avLst/>
                <a:gdLst>
                  <a:gd name="connsiteX0" fmla="*/ 1373157 w 2893654"/>
                  <a:gd name="connsiteY0" fmla="*/ 0 h 2747137"/>
                  <a:gd name="connsiteX1" fmla="*/ 2140866 w 2893654"/>
                  <a:gd name="connsiteY1" fmla="*/ 234596 h 2747137"/>
                  <a:gd name="connsiteX2" fmla="*/ 2249223 w 2893654"/>
                  <a:gd name="connsiteY2" fmla="*/ 324030 h 2747137"/>
                  <a:gd name="connsiteX3" fmla="*/ 2177085 w 2893654"/>
                  <a:gd name="connsiteY3" fmla="*/ 424521 h 2747137"/>
                  <a:gd name="connsiteX4" fmla="*/ 2071496 w 2893654"/>
                  <a:gd name="connsiteY4" fmla="*/ 337374 h 2747137"/>
                  <a:gd name="connsiteX5" fmla="*/ 1373049 w 2893654"/>
                  <a:gd name="connsiteY5" fmla="*/ 123937 h 2747137"/>
                  <a:gd name="connsiteX6" fmla="*/ 489677 w 2893654"/>
                  <a:gd name="connsiteY6" fmla="*/ 489958 h 2747137"/>
                  <a:gd name="connsiteX7" fmla="*/ 123787 w 2893654"/>
                  <a:gd name="connsiteY7" fmla="*/ 1373592 h 2747137"/>
                  <a:gd name="connsiteX8" fmla="*/ 489677 w 2893654"/>
                  <a:gd name="connsiteY8" fmla="*/ 2257231 h 2747137"/>
                  <a:gd name="connsiteX9" fmla="*/ 1373049 w 2893654"/>
                  <a:gd name="connsiteY9" fmla="*/ 2623252 h 2747137"/>
                  <a:gd name="connsiteX10" fmla="*/ 2256370 w 2893654"/>
                  <a:gd name="connsiteY10" fmla="*/ 2257231 h 2747137"/>
                  <a:gd name="connsiteX11" fmla="*/ 2615809 w 2893654"/>
                  <a:gd name="connsiteY11" fmla="*/ 1501357 h 2747137"/>
                  <a:gd name="connsiteX12" fmla="*/ 2622057 w 2893654"/>
                  <a:gd name="connsiteY12" fmla="*/ 1377610 h 2747137"/>
                  <a:gd name="connsiteX13" fmla="*/ 2472379 w 2893654"/>
                  <a:gd name="connsiteY13" fmla="*/ 1377610 h 2747137"/>
                  <a:gd name="connsiteX14" fmla="*/ 2683017 w 2893654"/>
                  <a:gd name="connsiteY14" fmla="*/ 1091473 h 2747137"/>
                  <a:gd name="connsiteX15" fmla="*/ 2893654 w 2893654"/>
                  <a:gd name="connsiteY15" fmla="*/ 1377610 h 2747137"/>
                  <a:gd name="connsiteX16" fmla="*/ 2745952 w 2893654"/>
                  <a:gd name="connsiteY16" fmla="*/ 1377610 h 2747137"/>
                  <a:gd name="connsiteX17" fmla="*/ 2739064 w 2893654"/>
                  <a:gd name="connsiteY17" fmla="*/ 1514023 h 2747137"/>
                  <a:gd name="connsiteX18" fmla="*/ 2344004 w 2893654"/>
                  <a:gd name="connsiteY18" fmla="*/ 2344841 h 2747137"/>
                  <a:gd name="connsiteX19" fmla="*/ 1373106 w 2893654"/>
                  <a:gd name="connsiteY19" fmla="*/ 2747137 h 2747137"/>
                  <a:gd name="connsiteX20" fmla="*/ 402151 w 2893654"/>
                  <a:gd name="connsiteY20" fmla="*/ 2344841 h 2747137"/>
                  <a:gd name="connsiteX21" fmla="*/ 0 w 2893654"/>
                  <a:gd name="connsiteY21" fmla="*/ 1373541 h 2747137"/>
                  <a:gd name="connsiteX22" fmla="*/ 402207 w 2893654"/>
                  <a:gd name="connsiteY22" fmla="*/ 402296 h 2747137"/>
                  <a:gd name="connsiteX23" fmla="*/ 1373157 w 2893654"/>
                  <a:gd name="connsiteY23" fmla="*/ 0 h 274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93654" h="2747137">
                    <a:moveTo>
                      <a:pt x="1373157" y="0"/>
                    </a:moveTo>
                    <a:cubicBezTo>
                      <a:pt x="1657507" y="0"/>
                      <a:pt x="1921723" y="86502"/>
                      <a:pt x="2140866" y="234596"/>
                    </a:cubicBezTo>
                    <a:lnTo>
                      <a:pt x="2249223" y="324030"/>
                    </a:lnTo>
                    <a:lnTo>
                      <a:pt x="2177085" y="424521"/>
                    </a:lnTo>
                    <a:lnTo>
                      <a:pt x="2071496" y="337374"/>
                    </a:lnTo>
                    <a:cubicBezTo>
                      <a:pt x="1872123" y="202633"/>
                      <a:pt x="1631751" y="123937"/>
                      <a:pt x="1373049" y="123937"/>
                    </a:cubicBezTo>
                    <a:cubicBezTo>
                      <a:pt x="1028061" y="123937"/>
                      <a:pt x="715719" y="263837"/>
                      <a:pt x="489677" y="489958"/>
                    </a:cubicBezTo>
                    <a:cubicBezTo>
                      <a:pt x="263636" y="716079"/>
                      <a:pt x="123787" y="1028534"/>
                      <a:pt x="123787" y="1373592"/>
                    </a:cubicBezTo>
                    <a:cubicBezTo>
                      <a:pt x="123787" y="1718655"/>
                      <a:pt x="263636" y="2031110"/>
                      <a:pt x="489677" y="2257231"/>
                    </a:cubicBezTo>
                    <a:cubicBezTo>
                      <a:pt x="715719" y="2483352"/>
                      <a:pt x="1028061" y="2623252"/>
                      <a:pt x="1373049" y="2623252"/>
                    </a:cubicBezTo>
                    <a:cubicBezTo>
                      <a:pt x="1717986" y="2623252"/>
                      <a:pt x="2030328" y="2483352"/>
                      <a:pt x="2256370" y="2257231"/>
                    </a:cubicBezTo>
                    <a:cubicBezTo>
                      <a:pt x="2454156" y="2059375"/>
                      <a:pt x="2585951" y="1795420"/>
                      <a:pt x="2615809" y="1501357"/>
                    </a:cubicBezTo>
                    <a:lnTo>
                      <a:pt x="2622057" y="1377610"/>
                    </a:lnTo>
                    <a:lnTo>
                      <a:pt x="2472379" y="1377610"/>
                    </a:lnTo>
                    <a:lnTo>
                      <a:pt x="2683017" y="1091473"/>
                    </a:lnTo>
                    <a:lnTo>
                      <a:pt x="2893654" y="1377610"/>
                    </a:lnTo>
                    <a:lnTo>
                      <a:pt x="2745952" y="1377610"/>
                    </a:lnTo>
                    <a:lnTo>
                      <a:pt x="2739064" y="1514023"/>
                    </a:lnTo>
                    <a:cubicBezTo>
                      <a:pt x="2706244" y="1837241"/>
                      <a:pt x="2561376" y="2127387"/>
                      <a:pt x="2344004" y="2344841"/>
                    </a:cubicBezTo>
                    <a:cubicBezTo>
                      <a:pt x="2095522" y="2593407"/>
                      <a:pt x="1752231" y="2747137"/>
                      <a:pt x="1373106" y="2747137"/>
                    </a:cubicBezTo>
                    <a:cubicBezTo>
                      <a:pt x="993923" y="2747137"/>
                      <a:pt x="650633" y="2593356"/>
                      <a:pt x="402151" y="2344841"/>
                    </a:cubicBezTo>
                    <a:cubicBezTo>
                      <a:pt x="153674" y="2096270"/>
                      <a:pt x="0" y="1752858"/>
                      <a:pt x="0" y="1373541"/>
                    </a:cubicBezTo>
                    <a:cubicBezTo>
                      <a:pt x="0" y="994279"/>
                      <a:pt x="153725" y="650811"/>
                      <a:pt x="402207" y="402296"/>
                    </a:cubicBezTo>
                    <a:cubicBezTo>
                      <a:pt x="650685" y="153725"/>
                      <a:pt x="993975" y="0"/>
                      <a:pt x="1373157" y="0"/>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nvGrpSpPr>
              <p:cNvPr id="28" name="Group 27">
                <a:extLst>
                  <a:ext uri="{FF2B5EF4-FFF2-40B4-BE49-F238E27FC236}">
                    <a16:creationId xmlns:a16="http://schemas.microsoft.com/office/drawing/2014/main" id="{00D872B9-7A5C-0255-3A0C-63167903DC5F}"/>
                  </a:ext>
                </a:extLst>
              </p:cNvPr>
              <p:cNvGrpSpPr/>
              <p:nvPr/>
            </p:nvGrpSpPr>
            <p:grpSpPr>
              <a:xfrm>
                <a:off x="4279504" y="4011845"/>
                <a:ext cx="471347" cy="312554"/>
                <a:chOff x="4032293" y="3621181"/>
                <a:chExt cx="544776" cy="361245"/>
              </a:xfrm>
              <a:grpFill/>
            </p:grpSpPr>
            <p:sp>
              <p:nvSpPr>
                <p:cNvPr id="29" name="Freeform: Shape 28">
                  <a:extLst>
                    <a:ext uri="{FF2B5EF4-FFF2-40B4-BE49-F238E27FC236}">
                      <a16:creationId xmlns:a16="http://schemas.microsoft.com/office/drawing/2014/main" id="{50FB51EF-5ACF-A9E8-9FB0-ED4163EE286A}"/>
                    </a:ext>
                  </a:extLst>
                </p:cNvPr>
                <p:cNvSpPr/>
                <p:nvPr/>
              </p:nvSpPr>
              <p:spPr>
                <a:xfrm>
                  <a:off x="4032293" y="3676409"/>
                  <a:ext cx="481177" cy="195845"/>
                </a:xfrm>
                <a:custGeom>
                  <a:avLst/>
                  <a:gdLst>
                    <a:gd name="connsiteX0" fmla="*/ 53178 w 481177"/>
                    <a:gd name="connsiteY0" fmla="*/ 59470 h 195845"/>
                    <a:gd name="connsiteX1" fmla="*/ 72403 w 481177"/>
                    <a:gd name="connsiteY1" fmla="*/ 38532 h 195845"/>
                    <a:gd name="connsiteX2" fmla="*/ 90878 w 481177"/>
                    <a:gd name="connsiteY2" fmla="*/ 56809 h 195845"/>
                    <a:gd name="connsiteX3" fmla="*/ 70220 w 481177"/>
                    <a:gd name="connsiteY3" fmla="*/ 76791 h 195845"/>
                    <a:gd name="connsiteX4" fmla="*/ 65445 w 481177"/>
                    <a:gd name="connsiteY4" fmla="*/ 76791 h 195845"/>
                    <a:gd name="connsiteX5" fmla="*/ 65445 w 481177"/>
                    <a:gd name="connsiteY5" fmla="*/ 108295 h 195845"/>
                    <a:gd name="connsiteX6" fmla="*/ 73562 w 481177"/>
                    <a:gd name="connsiteY6" fmla="*/ 106862 h 195845"/>
                    <a:gd name="connsiteX7" fmla="*/ 98574 w 481177"/>
                    <a:gd name="connsiteY7" fmla="*/ 131132 h 195845"/>
                    <a:gd name="connsiteX8" fmla="*/ 73358 w 481177"/>
                    <a:gd name="connsiteY8" fmla="*/ 155403 h 195845"/>
                    <a:gd name="connsiteX9" fmla="*/ 48141 w 481177"/>
                    <a:gd name="connsiteY9" fmla="*/ 129699 h 195845"/>
                    <a:gd name="connsiteX10" fmla="*/ 16 w 481177"/>
                    <a:gd name="connsiteY10" fmla="*/ 129699 h 195845"/>
                    <a:gd name="connsiteX11" fmla="*/ 20674 w 481177"/>
                    <a:gd name="connsiteY11" fmla="*/ 175385 h 195845"/>
                    <a:gd name="connsiteX12" fmla="*/ 74790 w 481177"/>
                    <a:gd name="connsiteY12" fmla="*/ 195834 h 195845"/>
                    <a:gd name="connsiteX13" fmla="*/ 145267 w 481177"/>
                    <a:gd name="connsiteY13" fmla="*/ 135693 h 195845"/>
                    <a:gd name="connsiteX14" fmla="*/ 115685 w 481177"/>
                    <a:gd name="connsiteY14" fmla="*/ 90007 h 195845"/>
                    <a:gd name="connsiteX15" fmla="*/ 134705 w 481177"/>
                    <a:gd name="connsiteY15" fmla="*/ 52703 h 195845"/>
                    <a:gd name="connsiteX16" fmla="*/ 76700 w 481177"/>
                    <a:gd name="connsiteY16" fmla="*/ 0 h 195845"/>
                    <a:gd name="connsiteX17" fmla="*/ 30553 w 481177"/>
                    <a:gd name="connsiteY17" fmla="*/ 15684 h 195845"/>
                    <a:gd name="connsiteX18" fmla="*/ 9418 w 481177"/>
                    <a:gd name="connsiteY18" fmla="*/ 59459 h 195845"/>
                    <a:gd name="connsiteX19" fmla="*/ 53178 w 481177"/>
                    <a:gd name="connsiteY19" fmla="*/ 59459 h 195845"/>
                    <a:gd name="connsiteX20" fmla="*/ 230399 w 481177"/>
                    <a:gd name="connsiteY20" fmla="*/ 7233 h 195845"/>
                    <a:gd name="connsiteX21" fmla="*/ 191414 w 481177"/>
                    <a:gd name="connsiteY21" fmla="*/ 58242 h 195845"/>
                    <a:gd name="connsiteX22" fmla="*/ 162309 w 481177"/>
                    <a:gd name="connsiteY22" fmla="*/ 130382 h 195845"/>
                    <a:gd name="connsiteX23" fmla="*/ 186571 w 481177"/>
                    <a:gd name="connsiteY23" fmla="*/ 180230 h 195845"/>
                    <a:gd name="connsiteX24" fmla="*/ 238312 w 481177"/>
                    <a:gd name="connsiteY24" fmla="*/ 195845 h 195845"/>
                    <a:gd name="connsiteX25" fmla="*/ 316224 w 481177"/>
                    <a:gd name="connsiteY25" fmla="*/ 127254 h 195845"/>
                    <a:gd name="connsiteX26" fmla="*/ 258014 w 481177"/>
                    <a:gd name="connsiteY26" fmla="*/ 63564 h 195845"/>
                    <a:gd name="connsiteX27" fmla="*/ 232798 w 481177"/>
                    <a:gd name="connsiteY27" fmla="*/ 69080 h 195845"/>
                    <a:gd name="connsiteX28" fmla="*/ 232320 w 481177"/>
                    <a:gd name="connsiteY28" fmla="*/ 68603 h 195845"/>
                    <a:gd name="connsiteX29" fmla="*/ 283788 w 481177"/>
                    <a:gd name="connsiteY29" fmla="*/ 7233 h 195845"/>
                    <a:gd name="connsiteX30" fmla="*/ 230410 w 481177"/>
                    <a:gd name="connsiteY30" fmla="*/ 7233 h 195845"/>
                    <a:gd name="connsiteX31" fmla="*/ 238039 w 481177"/>
                    <a:gd name="connsiteY31" fmla="*/ 158814 h 195845"/>
                    <a:gd name="connsiteX32" fmla="*/ 208252 w 481177"/>
                    <a:gd name="connsiteY32" fmla="*/ 128744 h 195845"/>
                    <a:gd name="connsiteX33" fmla="*/ 238039 w 481177"/>
                    <a:gd name="connsiteY33" fmla="*/ 99151 h 195845"/>
                    <a:gd name="connsiteX34" fmla="*/ 267144 w 481177"/>
                    <a:gd name="connsiteY34" fmla="*/ 128744 h 195845"/>
                    <a:gd name="connsiteX35" fmla="*/ 238039 w 481177"/>
                    <a:gd name="connsiteY35" fmla="*/ 158814 h 195845"/>
                    <a:gd name="connsiteX36" fmla="*/ 404221 w 481177"/>
                    <a:gd name="connsiteY36" fmla="*/ 0 h 195845"/>
                    <a:gd name="connsiteX37" fmla="*/ 327263 w 481177"/>
                    <a:gd name="connsiteY37" fmla="*/ 97911 h 195845"/>
                    <a:gd name="connsiteX38" fmla="*/ 404221 w 481177"/>
                    <a:gd name="connsiteY38" fmla="*/ 195823 h 195845"/>
                    <a:gd name="connsiteX39" fmla="*/ 481178 w 481177"/>
                    <a:gd name="connsiteY39" fmla="*/ 97911 h 195845"/>
                    <a:gd name="connsiteX40" fmla="*/ 404221 w 481177"/>
                    <a:gd name="connsiteY40" fmla="*/ 0 h 195845"/>
                    <a:gd name="connsiteX41" fmla="*/ 404221 w 481177"/>
                    <a:gd name="connsiteY41" fmla="*/ 41660 h 195845"/>
                    <a:gd name="connsiteX42" fmla="*/ 434280 w 481177"/>
                    <a:gd name="connsiteY42" fmla="*/ 97638 h 195845"/>
                    <a:gd name="connsiteX43" fmla="*/ 404221 w 481177"/>
                    <a:gd name="connsiteY43" fmla="*/ 154231 h 195845"/>
                    <a:gd name="connsiteX44" fmla="*/ 374161 w 481177"/>
                    <a:gd name="connsiteY44" fmla="*/ 97638 h 195845"/>
                    <a:gd name="connsiteX45" fmla="*/ 404221 w 481177"/>
                    <a:gd name="connsiteY45" fmla="*/ 41660 h 19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81177" h="195845">
                      <a:moveTo>
                        <a:pt x="53178" y="59470"/>
                      </a:moveTo>
                      <a:cubicBezTo>
                        <a:pt x="52905" y="47676"/>
                        <a:pt x="60329" y="38532"/>
                        <a:pt x="72403" y="38532"/>
                      </a:cubicBezTo>
                      <a:cubicBezTo>
                        <a:pt x="82965" y="38532"/>
                        <a:pt x="90878" y="45686"/>
                        <a:pt x="90878" y="56809"/>
                      </a:cubicBezTo>
                      <a:cubicBezTo>
                        <a:pt x="90878" y="69285"/>
                        <a:pt x="82214" y="76791"/>
                        <a:pt x="70220" y="76791"/>
                      </a:cubicBezTo>
                      <a:lnTo>
                        <a:pt x="65445" y="76791"/>
                      </a:lnTo>
                      <a:lnTo>
                        <a:pt x="65445" y="108295"/>
                      </a:lnTo>
                      <a:cubicBezTo>
                        <a:pt x="68037" y="107544"/>
                        <a:pt x="70697" y="106862"/>
                        <a:pt x="73562" y="106862"/>
                      </a:cubicBezTo>
                      <a:cubicBezTo>
                        <a:pt x="86785" y="106862"/>
                        <a:pt x="98574" y="117428"/>
                        <a:pt x="98574" y="131132"/>
                      </a:cubicBezTo>
                      <a:cubicBezTo>
                        <a:pt x="98574" y="145792"/>
                        <a:pt x="87808" y="155403"/>
                        <a:pt x="73358" y="155403"/>
                      </a:cubicBezTo>
                      <a:cubicBezTo>
                        <a:pt x="58430" y="155403"/>
                        <a:pt x="48141" y="144086"/>
                        <a:pt x="48141" y="129699"/>
                      </a:cubicBezTo>
                      <a:lnTo>
                        <a:pt x="16" y="129699"/>
                      </a:lnTo>
                      <a:cubicBezTo>
                        <a:pt x="-462" y="145588"/>
                        <a:pt x="9896" y="164342"/>
                        <a:pt x="20674" y="175385"/>
                      </a:cubicBezTo>
                      <a:cubicBezTo>
                        <a:pt x="35396" y="190318"/>
                        <a:pt x="54144" y="195834"/>
                        <a:pt x="74790" y="195834"/>
                      </a:cubicBezTo>
                      <a:cubicBezTo>
                        <a:pt x="110853" y="195834"/>
                        <a:pt x="145267" y="175385"/>
                        <a:pt x="145267" y="135693"/>
                      </a:cubicBezTo>
                      <a:cubicBezTo>
                        <a:pt x="145267" y="117143"/>
                        <a:pt x="134899" y="95057"/>
                        <a:pt x="115685" y="90007"/>
                      </a:cubicBezTo>
                      <a:cubicBezTo>
                        <a:pt x="128907" y="82512"/>
                        <a:pt x="134705" y="67090"/>
                        <a:pt x="134705" y="52703"/>
                      </a:cubicBezTo>
                      <a:cubicBezTo>
                        <a:pt x="134705" y="18743"/>
                        <a:pt x="109204" y="0"/>
                        <a:pt x="76700" y="0"/>
                      </a:cubicBezTo>
                      <a:cubicBezTo>
                        <a:pt x="58226" y="0"/>
                        <a:pt x="42070" y="5323"/>
                        <a:pt x="30553" y="15684"/>
                      </a:cubicBezTo>
                      <a:cubicBezTo>
                        <a:pt x="19036" y="25988"/>
                        <a:pt x="11328" y="40431"/>
                        <a:pt x="9418" y="59459"/>
                      </a:cubicBezTo>
                      <a:lnTo>
                        <a:pt x="53178" y="59459"/>
                      </a:lnTo>
                      <a:close/>
                      <a:moveTo>
                        <a:pt x="230399" y="7233"/>
                      </a:moveTo>
                      <a:lnTo>
                        <a:pt x="191414" y="58242"/>
                      </a:lnTo>
                      <a:cubicBezTo>
                        <a:pt x="175805" y="78702"/>
                        <a:pt x="162309" y="104201"/>
                        <a:pt x="162309" y="130382"/>
                      </a:cubicBezTo>
                      <a:cubicBezTo>
                        <a:pt x="162309" y="149136"/>
                        <a:pt x="172189" y="168163"/>
                        <a:pt x="186571" y="180230"/>
                      </a:cubicBezTo>
                      <a:cubicBezTo>
                        <a:pt x="200544" y="191273"/>
                        <a:pt x="220724" y="195845"/>
                        <a:pt x="238312" y="195845"/>
                      </a:cubicBezTo>
                      <a:cubicBezTo>
                        <a:pt x="279684" y="195845"/>
                        <a:pt x="316224" y="171780"/>
                        <a:pt x="316224" y="127254"/>
                      </a:cubicBezTo>
                      <a:cubicBezTo>
                        <a:pt x="316224" y="94113"/>
                        <a:pt x="293588" y="63564"/>
                        <a:pt x="258014" y="63564"/>
                      </a:cubicBezTo>
                      <a:cubicBezTo>
                        <a:pt x="248669" y="63564"/>
                        <a:pt x="240972" y="65475"/>
                        <a:pt x="232798" y="69080"/>
                      </a:cubicBezTo>
                      <a:lnTo>
                        <a:pt x="232320" y="68603"/>
                      </a:lnTo>
                      <a:lnTo>
                        <a:pt x="283788" y="7233"/>
                      </a:lnTo>
                      <a:lnTo>
                        <a:pt x="230410" y="7233"/>
                      </a:lnTo>
                      <a:close/>
                      <a:moveTo>
                        <a:pt x="238039" y="158814"/>
                      </a:moveTo>
                      <a:cubicBezTo>
                        <a:pt x="221747" y="158814"/>
                        <a:pt x="208252" y="145315"/>
                        <a:pt x="208252" y="128744"/>
                      </a:cubicBezTo>
                      <a:cubicBezTo>
                        <a:pt x="208252" y="112378"/>
                        <a:pt x="221747" y="99151"/>
                        <a:pt x="238039" y="99151"/>
                      </a:cubicBezTo>
                      <a:cubicBezTo>
                        <a:pt x="254672" y="99151"/>
                        <a:pt x="267144" y="112378"/>
                        <a:pt x="267144" y="128744"/>
                      </a:cubicBezTo>
                      <a:cubicBezTo>
                        <a:pt x="267144" y="145315"/>
                        <a:pt x="254672" y="158814"/>
                        <a:pt x="238039" y="158814"/>
                      </a:cubicBezTo>
                      <a:close/>
                      <a:moveTo>
                        <a:pt x="404221" y="0"/>
                      </a:moveTo>
                      <a:cubicBezTo>
                        <a:pt x="350365" y="0"/>
                        <a:pt x="327263" y="50804"/>
                        <a:pt x="327263" y="97911"/>
                      </a:cubicBezTo>
                      <a:cubicBezTo>
                        <a:pt x="327263" y="145030"/>
                        <a:pt x="350092" y="195823"/>
                        <a:pt x="404221" y="195823"/>
                      </a:cubicBezTo>
                      <a:cubicBezTo>
                        <a:pt x="458337" y="195823"/>
                        <a:pt x="481178" y="145030"/>
                        <a:pt x="481178" y="97911"/>
                      </a:cubicBezTo>
                      <a:cubicBezTo>
                        <a:pt x="481178" y="50792"/>
                        <a:pt x="458065" y="0"/>
                        <a:pt x="404221" y="0"/>
                      </a:cubicBezTo>
                      <a:close/>
                      <a:moveTo>
                        <a:pt x="404221" y="41660"/>
                      </a:moveTo>
                      <a:cubicBezTo>
                        <a:pt x="428482" y="41660"/>
                        <a:pt x="434280" y="80112"/>
                        <a:pt x="434280" y="97638"/>
                      </a:cubicBezTo>
                      <a:cubicBezTo>
                        <a:pt x="434280" y="115233"/>
                        <a:pt x="428482" y="154231"/>
                        <a:pt x="404221" y="154231"/>
                      </a:cubicBezTo>
                      <a:cubicBezTo>
                        <a:pt x="379959" y="154231"/>
                        <a:pt x="374161" y="115221"/>
                        <a:pt x="374161" y="97638"/>
                      </a:cubicBezTo>
                      <a:cubicBezTo>
                        <a:pt x="374161" y="80112"/>
                        <a:pt x="379959" y="41660"/>
                        <a:pt x="404221" y="41660"/>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30" name="Freeform: Shape 29">
                  <a:extLst>
                    <a:ext uri="{FF2B5EF4-FFF2-40B4-BE49-F238E27FC236}">
                      <a16:creationId xmlns:a16="http://schemas.microsoft.com/office/drawing/2014/main" id="{472C1FFA-CD01-55BC-CA64-F99C9AECC085}"/>
                    </a:ext>
                  </a:extLst>
                </p:cNvPr>
                <p:cNvSpPr/>
                <p:nvPr/>
              </p:nvSpPr>
              <p:spPr>
                <a:xfrm>
                  <a:off x="4502056" y="3621181"/>
                  <a:ext cx="75013" cy="75062"/>
                </a:xfrm>
                <a:custGeom>
                  <a:avLst/>
                  <a:gdLst>
                    <a:gd name="connsiteX0" fmla="*/ 37507 w 75013"/>
                    <a:gd name="connsiteY0" fmla="*/ 64258 h 75062"/>
                    <a:gd name="connsiteX1" fmla="*/ 56391 w 75013"/>
                    <a:gd name="connsiteY1" fmla="*/ 56433 h 75062"/>
                    <a:gd name="connsiteX2" fmla="*/ 64213 w 75013"/>
                    <a:gd name="connsiteY2" fmla="*/ 37543 h 75062"/>
                    <a:gd name="connsiteX3" fmla="*/ 56391 w 75013"/>
                    <a:gd name="connsiteY3" fmla="*/ 18618 h 75062"/>
                    <a:gd name="connsiteX4" fmla="*/ 37507 w 75013"/>
                    <a:gd name="connsiteY4" fmla="*/ 10816 h 75062"/>
                    <a:gd name="connsiteX5" fmla="*/ 18623 w 75013"/>
                    <a:gd name="connsiteY5" fmla="*/ 18618 h 75062"/>
                    <a:gd name="connsiteX6" fmla="*/ 10801 w 75013"/>
                    <a:gd name="connsiteY6" fmla="*/ 37543 h 75062"/>
                    <a:gd name="connsiteX7" fmla="*/ 18623 w 75013"/>
                    <a:gd name="connsiteY7" fmla="*/ 56433 h 75062"/>
                    <a:gd name="connsiteX8" fmla="*/ 37507 w 75013"/>
                    <a:gd name="connsiteY8" fmla="*/ 64258 h 75062"/>
                    <a:gd name="connsiteX9" fmla="*/ 64031 w 75013"/>
                    <a:gd name="connsiteY9" fmla="*/ 64076 h 75062"/>
                    <a:gd name="connsiteX10" fmla="*/ 37507 w 75013"/>
                    <a:gd name="connsiteY10" fmla="*/ 75063 h 75062"/>
                    <a:gd name="connsiteX11" fmla="*/ 10983 w 75013"/>
                    <a:gd name="connsiteY11" fmla="*/ 64076 h 75062"/>
                    <a:gd name="connsiteX12" fmla="*/ 0 w 75013"/>
                    <a:gd name="connsiteY12" fmla="*/ 37543 h 75062"/>
                    <a:gd name="connsiteX13" fmla="*/ 10983 w 75013"/>
                    <a:gd name="connsiteY13" fmla="*/ 11021 h 75062"/>
                    <a:gd name="connsiteX14" fmla="*/ 37507 w 75013"/>
                    <a:gd name="connsiteY14" fmla="*/ 0 h 75062"/>
                    <a:gd name="connsiteX15" fmla="*/ 64031 w 75013"/>
                    <a:gd name="connsiteY15" fmla="*/ 11021 h 75062"/>
                    <a:gd name="connsiteX16" fmla="*/ 75013 w 75013"/>
                    <a:gd name="connsiteY16" fmla="*/ 37543 h 75062"/>
                    <a:gd name="connsiteX17" fmla="*/ 64031 w 75013"/>
                    <a:gd name="connsiteY17" fmla="*/ 64076 h 7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013" h="75062">
                      <a:moveTo>
                        <a:pt x="37507" y="64258"/>
                      </a:moveTo>
                      <a:cubicBezTo>
                        <a:pt x="44885" y="64258"/>
                        <a:pt x="51570" y="61267"/>
                        <a:pt x="56391" y="56433"/>
                      </a:cubicBezTo>
                      <a:cubicBezTo>
                        <a:pt x="61222" y="51600"/>
                        <a:pt x="64213" y="44913"/>
                        <a:pt x="64213" y="37543"/>
                      </a:cubicBezTo>
                      <a:cubicBezTo>
                        <a:pt x="64213" y="30150"/>
                        <a:pt x="61222" y="23451"/>
                        <a:pt x="56391" y="18618"/>
                      </a:cubicBezTo>
                      <a:cubicBezTo>
                        <a:pt x="51570" y="13796"/>
                        <a:pt x="44897" y="10816"/>
                        <a:pt x="37507" y="10816"/>
                      </a:cubicBezTo>
                      <a:cubicBezTo>
                        <a:pt x="30117" y="10816"/>
                        <a:pt x="23432" y="13807"/>
                        <a:pt x="18623" y="18618"/>
                      </a:cubicBezTo>
                      <a:cubicBezTo>
                        <a:pt x="13791" y="23451"/>
                        <a:pt x="10801" y="30150"/>
                        <a:pt x="10801" y="37543"/>
                      </a:cubicBezTo>
                      <a:cubicBezTo>
                        <a:pt x="10801" y="44913"/>
                        <a:pt x="13791" y="51600"/>
                        <a:pt x="18623" y="56433"/>
                      </a:cubicBezTo>
                      <a:cubicBezTo>
                        <a:pt x="23454" y="61267"/>
                        <a:pt x="30139" y="64258"/>
                        <a:pt x="37507" y="64258"/>
                      </a:cubicBezTo>
                      <a:close/>
                      <a:moveTo>
                        <a:pt x="64031" y="64076"/>
                      </a:moveTo>
                      <a:cubicBezTo>
                        <a:pt x="57243" y="70866"/>
                        <a:pt x="47864" y="75063"/>
                        <a:pt x="37507" y="75063"/>
                      </a:cubicBezTo>
                      <a:cubicBezTo>
                        <a:pt x="27149" y="75063"/>
                        <a:pt x="17770" y="70866"/>
                        <a:pt x="10983" y="64076"/>
                      </a:cubicBezTo>
                      <a:cubicBezTo>
                        <a:pt x="4195" y="57286"/>
                        <a:pt x="0" y="47904"/>
                        <a:pt x="0" y="37543"/>
                      </a:cubicBezTo>
                      <a:cubicBezTo>
                        <a:pt x="0" y="27193"/>
                        <a:pt x="4207" y="17810"/>
                        <a:pt x="10983" y="11021"/>
                      </a:cubicBezTo>
                      <a:cubicBezTo>
                        <a:pt x="17781" y="4219"/>
                        <a:pt x="27161" y="0"/>
                        <a:pt x="37507" y="0"/>
                      </a:cubicBezTo>
                      <a:cubicBezTo>
                        <a:pt x="47852" y="0"/>
                        <a:pt x="57232" y="4208"/>
                        <a:pt x="64031" y="11021"/>
                      </a:cubicBezTo>
                      <a:cubicBezTo>
                        <a:pt x="70818" y="17810"/>
                        <a:pt x="75013" y="27193"/>
                        <a:pt x="75013" y="37543"/>
                      </a:cubicBezTo>
                      <a:cubicBezTo>
                        <a:pt x="75013" y="47904"/>
                        <a:pt x="70818" y="57286"/>
                        <a:pt x="64031" y="64076"/>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31" name="Freeform: Shape 30">
                  <a:extLst>
                    <a:ext uri="{FF2B5EF4-FFF2-40B4-BE49-F238E27FC236}">
                      <a16:creationId xmlns:a16="http://schemas.microsoft.com/office/drawing/2014/main" id="{A8645EA6-8C75-246B-BB61-ECC2B4BD9733}"/>
                    </a:ext>
                  </a:extLst>
                </p:cNvPr>
                <p:cNvSpPr/>
                <p:nvPr/>
              </p:nvSpPr>
              <p:spPr>
                <a:xfrm>
                  <a:off x="4162735" y="3918839"/>
                  <a:ext cx="235146" cy="63587"/>
                </a:xfrm>
                <a:custGeom>
                  <a:avLst/>
                  <a:gdLst>
                    <a:gd name="connsiteX0" fmla="*/ 15485 w 235146"/>
                    <a:gd name="connsiteY0" fmla="*/ 1979 h 63587"/>
                    <a:gd name="connsiteX1" fmla="*/ 0 w 235146"/>
                    <a:gd name="connsiteY1" fmla="*/ 1979 h 63587"/>
                    <a:gd name="connsiteX2" fmla="*/ 0 w 235146"/>
                    <a:gd name="connsiteY2" fmla="*/ 61620 h 63587"/>
                    <a:gd name="connsiteX3" fmla="*/ 34073 w 235146"/>
                    <a:gd name="connsiteY3" fmla="*/ 61620 h 63587"/>
                    <a:gd name="connsiteX4" fmla="*/ 34073 w 235146"/>
                    <a:gd name="connsiteY4" fmla="*/ 48484 h 63587"/>
                    <a:gd name="connsiteX5" fmla="*/ 15496 w 235146"/>
                    <a:gd name="connsiteY5" fmla="*/ 48484 h 63587"/>
                    <a:gd name="connsiteX6" fmla="*/ 15496 w 235146"/>
                    <a:gd name="connsiteY6" fmla="*/ 1979 h 63587"/>
                    <a:gd name="connsiteX7" fmla="*/ 69101 w 235146"/>
                    <a:gd name="connsiteY7" fmla="*/ 0 h 63587"/>
                    <a:gd name="connsiteX8" fmla="*/ 36131 w 235146"/>
                    <a:gd name="connsiteY8" fmla="*/ 30696 h 63587"/>
                    <a:gd name="connsiteX9" fmla="*/ 69101 w 235146"/>
                    <a:gd name="connsiteY9" fmla="*/ 63587 h 63587"/>
                    <a:gd name="connsiteX10" fmla="*/ 102072 w 235146"/>
                    <a:gd name="connsiteY10" fmla="*/ 30696 h 63587"/>
                    <a:gd name="connsiteX11" fmla="*/ 69101 w 235146"/>
                    <a:gd name="connsiteY11" fmla="*/ 0 h 63587"/>
                    <a:gd name="connsiteX12" fmla="*/ 69101 w 235146"/>
                    <a:gd name="connsiteY12" fmla="*/ 15024 h 63587"/>
                    <a:gd name="connsiteX13" fmla="*/ 85939 w 235146"/>
                    <a:gd name="connsiteY13" fmla="*/ 30764 h 63587"/>
                    <a:gd name="connsiteX14" fmla="*/ 69101 w 235146"/>
                    <a:gd name="connsiteY14" fmla="*/ 48563 h 63587"/>
                    <a:gd name="connsiteX15" fmla="*/ 52241 w 235146"/>
                    <a:gd name="connsiteY15" fmla="*/ 30764 h 63587"/>
                    <a:gd name="connsiteX16" fmla="*/ 69101 w 235146"/>
                    <a:gd name="connsiteY16" fmla="*/ 15024 h 63587"/>
                    <a:gd name="connsiteX17" fmla="*/ 139237 w 235146"/>
                    <a:gd name="connsiteY17" fmla="*/ 0 h 63587"/>
                    <a:gd name="connsiteX18" fmla="*/ 106267 w 235146"/>
                    <a:gd name="connsiteY18" fmla="*/ 30696 h 63587"/>
                    <a:gd name="connsiteX19" fmla="*/ 139237 w 235146"/>
                    <a:gd name="connsiteY19" fmla="*/ 63587 h 63587"/>
                    <a:gd name="connsiteX20" fmla="*/ 172207 w 235146"/>
                    <a:gd name="connsiteY20" fmla="*/ 30696 h 63587"/>
                    <a:gd name="connsiteX21" fmla="*/ 139237 w 235146"/>
                    <a:gd name="connsiteY21" fmla="*/ 0 h 63587"/>
                    <a:gd name="connsiteX22" fmla="*/ 139237 w 235146"/>
                    <a:gd name="connsiteY22" fmla="*/ 15024 h 63587"/>
                    <a:gd name="connsiteX23" fmla="*/ 156075 w 235146"/>
                    <a:gd name="connsiteY23" fmla="*/ 30764 h 63587"/>
                    <a:gd name="connsiteX24" fmla="*/ 139237 w 235146"/>
                    <a:gd name="connsiteY24" fmla="*/ 48563 h 63587"/>
                    <a:gd name="connsiteX25" fmla="*/ 122377 w 235146"/>
                    <a:gd name="connsiteY25" fmla="*/ 30764 h 63587"/>
                    <a:gd name="connsiteX26" fmla="*/ 139237 w 235146"/>
                    <a:gd name="connsiteY26" fmla="*/ 15024 h 63587"/>
                    <a:gd name="connsiteX27" fmla="*/ 195048 w 235146"/>
                    <a:gd name="connsiteY27" fmla="*/ 26568 h 63587"/>
                    <a:gd name="connsiteX28" fmla="*/ 194889 w 235146"/>
                    <a:gd name="connsiteY28" fmla="*/ 26568 h 63587"/>
                    <a:gd name="connsiteX29" fmla="*/ 194889 w 235146"/>
                    <a:gd name="connsiteY29" fmla="*/ 1968 h 63587"/>
                    <a:gd name="connsiteX30" fmla="*/ 179404 w 235146"/>
                    <a:gd name="connsiteY30" fmla="*/ 1968 h 63587"/>
                    <a:gd name="connsiteX31" fmla="*/ 179404 w 235146"/>
                    <a:gd name="connsiteY31" fmla="*/ 61608 h 63587"/>
                    <a:gd name="connsiteX32" fmla="*/ 194889 w 235146"/>
                    <a:gd name="connsiteY32" fmla="*/ 61608 h 63587"/>
                    <a:gd name="connsiteX33" fmla="*/ 194889 w 235146"/>
                    <a:gd name="connsiteY33" fmla="*/ 35734 h 63587"/>
                    <a:gd name="connsiteX34" fmla="*/ 195048 w 235146"/>
                    <a:gd name="connsiteY34" fmla="*/ 35734 h 63587"/>
                    <a:gd name="connsiteX35" fmla="*/ 215057 w 235146"/>
                    <a:gd name="connsiteY35" fmla="*/ 61608 h 63587"/>
                    <a:gd name="connsiteX36" fmla="*/ 235147 w 235146"/>
                    <a:gd name="connsiteY36" fmla="*/ 61608 h 63587"/>
                    <a:gd name="connsiteX37" fmla="*/ 209282 w 235146"/>
                    <a:gd name="connsiteY37" fmla="*/ 30196 h 63587"/>
                    <a:gd name="connsiteX38" fmla="*/ 233021 w 235146"/>
                    <a:gd name="connsiteY38" fmla="*/ 1968 h 63587"/>
                    <a:gd name="connsiteX39" fmla="*/ 213784 w 235146"/>
                    <a:gd name="connsiteY39" fmla="*/ 1968 h 63587"/>
                    <a:gd name="connsiteX40" fmla="*/ 195048 w 235146"/>
                    <a:gd name="connsiteY40" fmla="*/ 26568 h 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5146" h="63587">
                      <a:moveTo>
                        <a:pt x="15485" y="1979"/>
                      </a:moveTo>
                      <a:lnTo>
                        <a:pt x="0" y="1979"/>
                      </a:lnTo>
                      <a:lnTo>
                        <a:pt x="0" y="61620"/>
                      </a:lnTo>
                      <a:lnTo>
                        <a:pt x="34073" y="61620"/>
                      </a:lnTo>
                      <a:lnTo>
                        <a:pt x="34073" y="48484"/>
                      </a:lnTo>
                      <a:lnTo>
                        <a:pt x="15496" y="48484"/>
                      </a:lnTo>
                      <a:lnTo>
                        <a:pt x="15496" y="1979"/>
                      </a:lnTo>
                      <a:close/>
                      <a:moveTo>
                        <a:pt x="69101" y="0"/>
                      </a:moveTo>
                      <a:cubicBezTo>
                        <a:pt x="51934" y="0"/>
                        <a:pt x="36131" y="12647"/>
                        <a:pt x="36131" y="30696"/>
                      </a:cubicBezTo>
                      <a:cubicBezTo>
                        <a:pt x="36131" y="49985"/>
                        <a:pt x="49967" y="63587"/>
                        <a:pt x="69101" y="63587"/>
                      </a:cubicBezTo>
                      <a:cubicBezTo>
                        <a:pt x="88247" y="63587"/>
                        <a:pt x="102072" y="49974"/>
                        <a:pt x="102072" y="30696"/>
                      </a:cubicBezTo>
                      <a:cubicBezTo>
                        <a:pt x="102072" y="12647"/>
                        <a:pt x="86246" y="0"/>
                        <a:pt x="69101" y="0"/>
                      </a:cubicBezTo>
                      <a:close/>
                      <a:moveTo>
                        <a:pt x="69101" y="15024"/>
                      </a:moveTo>
                      <a:cubicBezTo>
                        <a:pt x="78356" y="15024"/>
                        <a:pt x="85939" y="22530"/>
                        <a:pt x="85939" y="30764"/>
                      </a:cubicBezTo>
                      <a:cubicBezTo>
                        <a:pt x="85939" y="41057"/>
                        <a:pt x="78367" y="48563"/>
                        <a:pt x="69101" y="48563"/>
                      </a:cubicBezTo>
                      <a:cubicBezTo>
                        <a:pt x="59847" y="48563"/>
                        <a:pt x="52241" y="41057"/>
                        <a:pt x="52241" y="30764"/>
                      </a:cubicBezTo>
                      <a:cubicBezTo>
                        <a:pt x="52241" y="22530"/>
                        <a:pt x="59835" y="15024"/>
                        <a:pt x="69101" y="15024"/>
                      </a:cubicBezTo>
                      <a:close/>
                      <a:moveTo>
                        <a:pt x="139237" y="0"/>
                      </a:moveTo>
                      <a:cubicBezTo>
                        <a:pt x="122070" y="0"/>
                        <a:pt x="106267" y="12647"/>
                        <a:pt x="106267" y="30696"/>
                      </a:cubicBezTo>
                      <a:cubicBezTo>
                        <a:pt x="106267" y="49985"/>
                        <a:pt x="120103" y="63587"/>
                        <a:pt x="139237" y="63587"/>
                      </a:cubicBezTo>
                      <a:cubicBezTo>
                        <a:pt x="158383" y="63587"/>
                        <a:pt x="172207" y="49974"/>
                        <a:pt x="172207" y="30696"/>
                      </a:cubicBezTo>
                      <a:cubicBezTo>
                        <a:pt x="172207" y="12647"/>
                        <a:pt x="156382" y="0"/>
                        <a:pt x="139237" y="0"/>
                      </a:cubicBezTo>
                      <a:close/>
                      <a:moveTo>
                        <a:pt x="139237" y="15024"/>
                      </a:moveTo>
                      <a:cubicBezTo>
                        <a:pt x="148491" y="15024"/>
                        <a:pt x="156075" y="22530"/>
                        <a:pt x="156075" y="30764"/>
                      </a:cubicBezTo>
                      <a:cubicBezTo>
                        <a:pt x="156075" y="41057"/>
                        <a:pt x="148503" y="48563"/>
                        <a:pt x="139237" y="48563"/>
                      </a:cubicBezTo>
                      <a:cubicBezTo>
                        <a:pt x="129983" y="48563"/>
                        <a:pt x="122377" y="41057"/>
                        <a:pt x="122377" y="30764"/>
                      </a:cubicBezTo>
                      <a:cubicBezTo>
                        <a:pt x="122377" y="22530"/>
                        <a:pt x="129971" y="15024"/>
                        <a:pt x="139237" y="15024"/>
                      </a:cubicBezTo>
                      <a:close/>
                      <a:moveTo>
                        <a:pt x="195048" y="26568"/>
                      </a:moveTo>
                      <a:lnTo>
                        <a:pt x="194889" y="26568"/>
                      </a:lnTo>
                      <a:lnTo>
                        <a:pt x="194889" y="1968"/>
                      </a:lnTo>
                      <a:lnTo>
                        <a:pt x="179404" y="1968"/>
                      </a:lnTo>
                      <a:lnTo>
                        <a:pt x="179404" y="61608"/>
                      </a:lnTo>
                      <a:lnTo>
                        <a:pt x="194889" y="61608"/>
                      </a:lnTo>
                      <a:lnTo>
                        <a:pt x="194889" y="35734"/>
                      </a:lnTo>
                      <a:lnTo>
                        <a:pt x="195048" y="35734"/>
                      </a:lnTo>
                      <a:lnTo>
                        <a:pt x="215057" y="61608"/>
                      </a:lnTo>
                      <a:lnTo>
                        <a:pt x="235147" y="61608"/>
                      </a:lnTo>
                      <a:lnTo>
                        <a:pt x="209282" y="30196"/>
                      </a:lnTo>
                      <a:lnTo>
                        <a:pt x="233021" y="1968"/>
                      </a:lnTo>
                      <a:lnTo>
                        <a:pt x="213784" y="1968"/>
                      </a:lnTo>
                      <a:lnTo>
                        <a:pt x="195048" y="26568"/>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grpSp>
      </p:grpSp>
      <p:sp>
        <p:nvSpPr>
          <p:cNvPr id="55" name="TextBox 54">
            <a:extLst>
              <a:ext uri="{FF2B5EF4-FFF2-40B4-BE49-F238E27FC236}">
                <a16:creationId xmlns:a16="http://schemas.microsoft.com/office/drawing/2014/main" id="{C7DA6680-8853-4547-EB3E-8CD538061B86}"/>
              </a:ext>
            </a:extLst>
          </p:cNvPr>
          <p:cNvSpPr txBox="1"/>
          <p:nvPr/>
        </p:nvSpPr>
        <p:spPr>
          <a:xfrm>
            <a:off x="2230647" y="2668246"/>
            <a:ext cx="7216859" cy="1815882"/>
          </a:xfrm>
          <a:prstGeom prst="rect">
            <a:avLst/>
          </a:prstGeom>
          <a:noFill/>
        </p:spPr>
        <p:txBody>
          <a:bodyPr wrap="square">
            <a:spAutoFit/>
          </a:bodyPr>
          <a:lstStyle/>
          <a:p>
            <a:pPr algn="just"/>
            <a:endParaRPr lang="en-US" sz="1600" dirty="0">
              <a:solidFill>
                <a:schemeClr val="bg1">
                  <a:lumMod val="50000"/>
                </a:schemeClr>
              </a:solidFill>
            </a:endParaRPr>
          </a:p>
          <a:p>
            <a:pPr algn="just"/>
            <a:endParaRPr lang="en-US" sz="1600" dirty="0">
              <a:solidFill>
                <a:schemeClr val="bg1">
                  <a:lumMod val="50000"/>
                </a:schemeClr>
              </a:solidFill>
            </a:endParaRPr>
          </a:p>
          <a:p>
            <a:pPr algn="just"/>
            <a:endParaRPr lang="en-US" sz="1600" dirty="0">
              <a:solidFill>
                <a:schemeClr val="bg1">
                  <a:lumMod val="50000"/>
                </a:schemeClr>
              </a:solidFill>
            </a:endParaRPr>
          </a:p>
          <a:p>
            <a:pPr algn="just"/>
            <a:endParaRPr lang="en-US" sz="1600" dirty="0">
              <a:solidFill>
                <a:schemeClr val="bg1">
                  <a:lumMod val="50000"/>
                </a:schemeClr>
              </a:solidFill>
            </a:endParaRPr>
          </a:p>
          <a:p>
            <a:pPr algn="just"/>
            <a:r>
              <a:rPr lang="en-US" sz="1600" dirty="0">
                <a:solidFill>
                  <a:schemeClr val="bg1">
                    <a:lumMod val="50000"/>
                  </a:schemeClr>
                </a:solidFill>
              </a:rPr>
              <a:t>By continually Dynamically Risk Assessing our environment, we can remain spatially and situationally aware whilst identifying any new hazards that have arisen due to changes in circumstances.</a:t>
            </a:r>
            <a:endParaRPr lang="en-GB" sz="1600" b="1" dirty="0">
              <a:solidFill>
                <a:srgbClr val="FF0000"/>
              </a:solidFill>
              <a:effectLst/>
              <a:latin typeface="Calibri" panose="020F0502020204030204" pitchFamily="34" charset="0"/>
              <a:ea typeface="Calibri" panose="020F0502020204030204" pitchFamily="34" charset="0"/>
            </a:endParaRPr>
          </a:p>
        </p:txBody>
      </p:sp>
      <p:grpSp>
        <p:nvGrpSpPr>
          <p:cNvPr id="58" name="Group 57">
            <a:extLst>
              <a:ext uri="{FF2B5EF4-FFF2-40B4-BE49-F238E27FC236}">
                <a16:creationId xmlns:a16="http://schemas.microsoft.com/office/drawing/2014/main" id="{ECBBC69C-4FF8-AD07-CD36-441FA49A3440}"/>
              </a:ext>
            </a:extLst>
          </p:cNvPr>
          <p:cNvGrpSpPr>
            <a:grpSpLocks noChangeAspect="1"/>
          </p:cNvGrpSpPr>
          <p:nvPr/>
        </p:nvGrpSpPr>
        <p:grpSpPr>
          <a:xfrm>
            <a:off x="7492295" y="2620594"/>
            <a:ext cx="1319404" cy="844321"/>
            <a:chOff x="-2214563" y="815975"/>
            <a:chExt cx="850900" cy="544513"/>
          </a:xfrm>
        </p:grpSpPr>
        <p:sp>
          <p:nvSpPr>
            <p:cNvPr id="59" name="Freeform 107">
              <a:extLst>
                <a:ext uri="{FF2B5EF4-FFF2-40B4-BE49-F238E27FC236}">
                  <a16:creationId xmlns:a16="http://schemas.microsoft.com/office/drawing/2014/main" id="{61128E8F-32C9-454B-1781-58FACC804294}"/>
                </a:ext>
              </a:extLst>
            </p:cNvPr>
            <p:cNvSpPr>
              <a:spLocks noEditPoints="1"/>
            </p:cNvSpPr>
            <p:nvPr/>
          </p:nvSpPr>
          <p:spPr bwMode="auto">
            <a:xfrm>
              <a:off x="-2205038" y="820738"/>
              <a:ext cx="827088" cy="528638"/>
            </a:xfrm>
            <a:custGeom>
              <a:avLst/>
              <a:gdLst>
                <a:gd name="T0" fmla="*/ 63 w 1085"/>
                <a:gd name="T1" fmla="*/ 682 h 693"/>
                <a:gd name="T2" fmla="*/ 35 w 1085"/>
                <a:gd name="T3" fmla="*/ 308 h 693"/>
                <a:gd name="T4" fmla="*/ 0 w 1085"/>
                <a:gd name="T5" fmla="*/ 302 h 693"/>
                <a:gd name="T6" fmla="*/ 0 w 1085"/>
                <a:gd name="T7" fmla="*/ 178 h 693"/>
                <a:gd name="T8" fmla="*/ 16 w 1085"/>
                <a:gd name="T9" fmla="*/ 161 h 693"/>
                <a:gd name="T10" fmla="*/ 51 w 1085"/>
                <a:gd name="T11" fmla="*/ 161 h 693"/>
                <a:gd name="T12" fmla="*/ 79 w 1085"/>
                <a:gd name="T13" fmla="*/ 122 h 693"/>
                <a:gd name="T14" fmla="*/ 419 w 1085"/>
                <a:gd name="T15" fmla="*/ 122 h 693"/>
                <a:gd name="T16" fmla="*/ 419 w 1085"/>
                <a:gd name="T17" fmla="*/ 24 h 693"/>
                <a:gd name="T18" fmla="*/ 438 w 1085"/>
                <a:gd name="T19" fmla="*/ 0 h 693"/>
                <a:gd name="T20" fmla="*/ 654 w 1085"/>
                <a:gd name="T21" fmla="*/ 0 h 693"/>
                <a:gd name="T22" fmla="*/ 669 w 1085"/>
                <a:gd name="T23" fmla="*/ 28 h 693"/>
                <a:gd name="T24" fmla="*/ 669 w 1085"/>
                <a:gd name="T25" fmla="*/ 120 h 693"/>
                <a:gd name="T26" fmla="*/ 1003 w 1085"/>
                <a:gd name="T27" fmla="*/ 120 h 693"/>
                <a:gd name="T28" fmla="*/ 1044 w 1085"/>
                <a:gd name="T29" fmla="*/ 158 h 693"/>
                <a:gd name="T30" fmla="*/ 1085 w 1085"/>
                <a:gd name="T31" fmla="*/ 168 h 693"/>
                <a:gd name="T32" fmla="*/ 1085 w 1085"/>
                <a:gd name="T33" fmla="*/ 295 h 693"/>
                <a:gd name="T34" fmla="*/ 1055 w 1085"/>
                <a:gd name="T35" fmla="*/ 308 h 693"/>
                <a:gd name="T36" fmla="*/ 1047 w 1085"/>
                <a:gd name="T37" fmla="*/ 385 h 693"/>
                <a:gd name="T38" fmla="*/ 1030 w 1085"/>
                <a:gd name="T39" fmla="*/ 669 h 693"/>
                <a:gd name="T40" fmla="*/ 1013 w 1085"/>
                <a:gd name="T41" fmla="*/ 693 h 693"/>
                <a:gd name="T42" fmla="*/ 107 w 1085"/>
                <a:gd name="T43" fmla="*/ 693 h 693"/>
                <a:gd name="T44" fmla="*/ 83 w 1085"/>
                <a:gd name="T45" fmla="*/ 693 h 693"/>
                <a:gd name="T46" fmla="*/ 63 w 1085"/>
                <a:gd name="T47" fmla="*/ 682 h 693"/>
                <a:gd name="T48" fmla="*/ 630 w 1085"/>
                <a:gd name="T49" fmla="*/ 119 h 693"/>
                <a:gd name="T50" fmla="*/ 630 w 1085"/>
                <a:gd name="T51" fmla="*/ 60 h 693"/>
                <a:gd name="T52" fmla="*/ 624 w 1085"/>
                <a:gd name="T53" fmla="*/ 44 h 693"/>
                <a:gd name="T54" fmla="*/ 476 w 1085"/>
                <a:gd name="T55" fmla="*/ 38 h 693"/>
                <a:gd name="T56" fmla="*/ 458 w 1085"/>
                <a:gd name="T57" fmla="*/ 63 h 693"/>
                <a:gd name="T58" fmla="*/ 456 w 1085"/>
                <a:gd name="T59" fmla="*/ 119 h 693"/>
                <a:gd name="T60" fmla="*/ 630 w 1085"/>
                <a:gd name="T61" fmla="*/ 119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5" h="693">
                  <a:moveTo>
                    <a:pt x="63" y="682"/>
                  </a:moveTo>
                  <a:lnTo>
                    <a:pt x="35" y="308"/>
                  </a:lnTo>
                  <a:lnTo>
                    <a:pt x="0" y="302"/>
                  </a:lnTo>
                  <a:lnTo>
                    <a:pt x="0" y="178"/>
                  </a:lnTo>
                  <a:lnTo>
                    <a:pt x="16" y="161"/>
                  </a:lnTo>
                  <a:lnTo>
                    <a:pt x="51" y="161"/>
                  </a:lnTo>
                  <a:lnTo>
                    <a:pt x="79" y="122"/>
                  </a:lnTo>
                  <a:lnTo>
                    <a:pt x="419" y="122"/>
                  </a:lnTo>
                  <a:lnTo>
                    <a:pt x="419" y="24"/>
                  </a:lnTo>
                  <a:lnTo>
                    <a:pt x="438" y="0"/>
                  </a:lnTo>
                  <a:lnTo>
                    <a:pt x="654" y="0"/>
                  </a:lnTo>
                  <a:lnTo>
                    <a:pt x="669" y="28"/>
                  </a:lnTo>
                  <a:lnTo>
                    <a:pt x="669" y="120"/>
                  </a:lnTo>
                  <a:lnTo>
                    <a:pt x="1003" y="120"/>
                  </a:lnTo>
                  <a:lnTo>
                    <a:pt x="1044" y="158"/>
                  </a:lnTo>
                  <a:lnTo>
                    <a:pt x="1085" y="168"/>
                  </a:lnTo>
                  <a:lnTo>
                    <a:pt x="1085" y="295"/>
                  </a:lnTo>
                  <a:lnTo>
                    <a:pt x="1055" y="308"/>
                  </a:lnTo>
                  <a:lnTo>
                    <a:pt x="1047" y="385"/>
                  </a:lnTo>
                  <a:lnTo>
                    <a:pt x="1030" y="669"/>
                  </a:lnTo>
                  <a:lnTo>
                    <a:pt x="1013" y="693"/>
                  </a:lnTo>
                  <a:lnTo>
                    <a:pt x="107" y="693"/>
                  </a:lnTo>
                  <a:lnTo>
                    <a:pt x="83" y="693"/>
                  </a:lnTo>
                  <a:lnTo>
                    <a:pt x="63" y="682"/>
                  </a:lnTo>
                  <a:close/>
                  <a:moveTo>
                    <a:pt x="630" y="119"/>
                  </a:moveTo>
                  <a:lnTo>
                    <a:pt x="630" y="60"/>
                  </a:lnTo>
                  <a:lnTo>
                    <a:pt x="624" y="44"/>
                  </a:lnTo>
                  <a:lnTo>
                    <a:pt x="476" y="38"/>
                  </a:lnTo>
                  <a:lnTo>
                    <a:pt x="458" y="63"/>
                  </a:lnTo>
                  <a:lnTo>
                    <a:pt x="456" y="119"/>
                  </a:lnTo>
                  <a:lnTo>
                    <a:pt x="630" y="1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08">
              <a:extLst>
                <a:ext uri="{FF2B5EF4-FFF2-40B4-BE49-F238E27FC236}">
                  <a16:creationId xmlns:a16="http://schemas.microsoft.com/office/drawing/2014/main" id="{D536E2F2-545A-E02B-62ED-5909A566AE69}"/>
                </a:ext>
              </a:extLst>
            </p:cNvPr>
            <p:cNvSpPr>
              <a:spLocks noEditPoints="1"/>
            </p:cNvSpPr>
            <p:nvPr/>
          </p:nvSpPr>
          <p:spPr bwMode="auto">
            <a:xfrm>
              <a:off x="-2209800" y="819150"/>
              <a:ext cx="841375" cy="536575"/>
            </a:xfrm>
            <a:custGeom>
              <a:avLst/>
              <a:gdLst>
                <a:gd name="T0" fmla="*/ 1059 w 1105"/>
                <a:gd name="T1" fmla="*/ 157 h 703"/>
                <a:gd name="T2" fmla="*/ 1007 w 1105"/>
                <a:gd name="T3" fmla="*/ 118 h 703"/>
                <a:gd name="T4" fmla="*/ 685 w 1105"/>
                <a:gd name="T5" fmla="*/ 25 h 703"/>
                <a:gd name="T6" fmla="*/ 445 w 1105"/>
                <a:gd name="T7" fmla="*/ 0 h 703"/>
                <a:gd name="T8" fmla="*/ 420 w 1105"/>
                <a:gd name="T9" fmla="*/ 118 h 703"/>
                <a:gd name="T10" fmla="*/ 65 w 1105"/>
                <a:gd name="T11" fmla="*/ 133 h 703"/>
                <a:gd name="T12" fmla="*/ 25 w 1105"/>
                <a:gd name="T13" fmla="*/ 157 h 703"/>
                <a:gd name="T14" fmla="*/ 0 w 1105"/>
                <a:gd name="T15" fmla="*/ 237 h 703"/>
                <a:gd name="T16" fmla="*/ 25 w 1105"/>
                <a:gd name="T17" fmla="*/ 318 h 703"/>
                <a:gd name="T18" fmla="*/ 62 w 1105"/>
                <a:gd name="T19" fmla="*/ 679 h 703"/>
                <a:gd name="T20" fmla="*/ 1018 w 1105"/>
                <a:gd name="T21" fmla="*/ 703 h 703"/>
                <a:gd name="T22" fmla="*/ 1070 w 1105"/>
                <a:gd name="T23" fmla="*/ 318 h 703"/>
                <a:gd name="T24" fmla="*/ 1105 w 1105"/>
                <a:gd name="T25" fmla="*/ 293 h 703"/>
                <a:gd name="T26" fmla="*/ 1105 w 1105"/>
                <a:gd name="T27" fmla="*/ 181 h 703"/>
                <a:gd name="T28" fmla="*/ 445 w 1105"/>
                <a:gd name="T29" fmla="*/ 17 h 703"/>
                <a:gd name="T30" fmla="*/ 668 w 1105"/>
                <a:gd name="T31" fmla="*/ 25 h 703"/>
                <a:gd name="T32" fmla="*/ 648 w 1105"/>
                <a:gd name="T33" fmla="*/ 118 h 703"/>
                <a:gd name="T34" fmla="*/ 624 w 1105"/>
                <a:gd name="T35" fmla="*/ 37 h 703"/>
                <a:gd name="T36" fmla="*/ 457 w 1105"/>
                <a:gd name="T37" fmla="*/ 62 h 703"/>
                <a:gd name="T38" fmla="*/ 437 w 1105"/>
                <a:gd name="T39" fmla="*/ 118 h 703"/>
                <a:gd name="T40" fmla="*/ 445 w 1105"/>
                <a:gd name="T41" fmla="*/ 17 h 703"/>
                <a:gd name="T42" fmla="*/ 473 w 1105"/>
                <a:gd name="T43" fmla="*/ 118 h 703"/>
                <a:gd name="T44" fmla="*/ 481 w 1105"/>
                <a:gd name="T45" fmla="*/ 54 h 703"/>
                <a:gd name="T46" fmla="*/ 632 w 1105"/>
                <a:gd name="T47" fmla="*/ 62 h 703"/>
                <a:gd name="T48" fmla="*/ 98 w 1105"/>
                <a:gd name="T49" fmla="*/ 135 h 703"/>
                <a:gd name="T50" fmla="*/ 465 w 1105"/>
                <a:gd name="T51" fmla="*/ 135 h 703"/>
                <a:gd name="T52" fmla="*/ 676 w 1105"/>
                <a:gd name="T53" fmla="*/ 135 h 703"/>
                <a:gd name="T54" fmla="*/ 1027 w 1105"/>
                <a:gd name="T55" fmla="*/ 144 h 703"/>
                <a:gd name="T56" fmla="*/ 68 w 1105"/>
                <a:gd name="T57" fmla="*/ 157 h 703"/>
                <a:gd name="T58" fmla="*/ 98 w 1105"/>
                <a:gd name="T59" fmla="*/ 135 h 703"/>
                <a:gd name="T60" fmla="*/ 50 w 1105"/>
                <a:gd name="T61" fmla="*/ 173 h 703"/>
                <a:gd name="T62" fmla="*/ 1056 w 1105"/>
                <a:gd name="T63" fmla="*/ 173 h 703"/>
                <a:gd name="T64" fmla="*/ 1088 w 1105"/>
                <a:gd name="T65" fmla="*/ 181 h 703"/>
                <a:gd name="T66" fmla="*/ 921 w 1105"/>
                <a:gd name="T67" fmla="*/ 229 h 703"/>
                <a:gd name="T68" fmla="*/ 913 w 1105"/>
                <a:gd name="T69" fmla="*/ 181 h 703"/>
                <a:gd name="T70" fmla="*/ 811 w 1105"/>
                <a:gd name="T71" fmla="*/ 189 h 703"/>
                <a:gd name="T72" fmla="*/ 310 w 1105"/>
                <a:gd name="T73" fmla="*/ 229 h 703"/>
                <a:gd name="T74" fmla="*/ 301 w 1105"/>
                <a:gd name="T75" fmla="*/ 181 h 703"/>
                <a:gd name="T76" fmla="*/ 200 w 1105"/>
                <a:gd name="T77" fmla="*/ 189 h 703"/>
                <a:gd name="T78" fmla="*/ 17 w 1105"/>
                <a:gd name="T79" fmla="*/ 229 h 703"/>
                <a:gd name="T80" fmla="*/ 25 w 1105"/>
                <a:gd name="T81" fmla="*/ 173 h 703"/>
                <a:gd name="T82" fmla="*/ 904 w 1105"/>
                <a:gd name="T83" fmla="*/ 198 h 703"/>
                <a:gd name="T84" fmla="*/ 828 w 1105"/>
                <a:gd name="T85" fmla="*/ 279 h 703"/>
                <a:gd name="T86" fmla="*/ 217 w 1105"/>
                <a:gd name="T87" fmla="*/ 198 h 703"/>
                <a:gd name="T88" fmla="*/ 293 w 1105"/>
                <a:gd name="T89" fmla="*/ 279 h 703"/>
                <a:gd name="T90" fmla="*/ 217 w 1105"/>
                <a:gd name="T91" fmla="*/ 198 h 703"/>
                <a:gd name="T92" fmla="*/ 1018 w 1105"/>
                <a:gd name="T93" fmla="*/ 686 h 703"/>
                <a:gd name="T94" fmla="*/ 78 w 1105"/>
                <a:gd name="T95" fmla="*/ 678 h 703"/>
                <a:gd name="T96" fmla="*/ 1053 w 1105"/>
                <a:gd name="T97" fmla="*/ 318 h 703"/>
                <a:gd name="T98" fmla="*/ 1080 w 1105"/>
                <a:gd name="T99" fmla="*/ 301 h 703"/>
                <a:gd name="T100" fmla="*/ 43 w 1105"/>
                <a:gd name="T101" fmla="*/ 301 h 703"/>
                <a:gd name="T102" fmla="*/ 17 w 1105"/>
                <a:gd name="T103" fmla="*/ 293 h 703"/>
                <a:gd name="T104" fmla="*/ 200 w 1105"/>
                <a:gd name="T105" fmla="*/ 246 h 703"/>
                <a:gd name="T106" fmla="*/ 208 w 1105"/>
                <a:gd name="T107" fmla="*/ 296 h 703"/>
                <a:gd name="T108" fmla="*/ 310 w 1105"/>
                <a:gd name="T109" fmla="*/ 287 h 703"/>
                <a:gd name="T110" fmla="*/ 811 w 1105"/>
                <a:gd name="T111" fmla="*/ 246 h 703"/>
                <a:gd name="T112" fmla="*/ 820 w 1105"/>
                <a:gd name="T113" fmla="*/ 296 h 703"/>
                <a:gd name="T114" fmla="*/ 921 w 1105"/>
                <a:gd name="T115" fmla="*/ 287 h 703"/>
                <a:gd name="T116" fmla="*/ 1088 w 1105"/>
                <a:gd name="T117" fmla="*/ 246 h 703"/>
                <a:gd name="T118" fmla="*/ 1080 w 1105"/>
                <a:gd name="T119" fmla="*/ 301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5" h="703">
                  <a:moveTo>
                    <a:pt x="1080" y="157"/>
                  </a:moveTo>
                  <a:lnTo>
                    <a:pt x="1059" y="157"/>
                  </a:lnTo>
                  <a:lnTo>
                    <a:pt x="1040" y="133"/>
                  </a:lnTo>
                  <a:cubicBezTo>
                    <a:pt x="1033" y="125"/>
                    <a:pt x="1019" y="118"/>
                    <a:pt x="1007" y="118"/>
                  </a:cubicBezTo>
                  <a:lnTo>
                    <a:pt x="685" y="118"/>
                  </a:lnTo>
                  <a:lnTo>
                    <a:pt x="685" y="25"/>
                  </a:lnTo>
                  <a:cubicBezTo>
                    <a:pt x="685" y="11"/>
                    <a:pt x="674" y="0"/>
                    <a:pt x="660" y="0"/>
                  </a:cubicBezTo>
                  <a:lnTo>
                    <a:pt x="445" y="0"/>
                  </a:lnTo>
                  <a:cubicBezTo>
                    <a:pt x="431" y="0"/>
                    <a:pt x="420" y="11"/>
                    <a:pt x="420" y="25"/>
                  </a:cubicBezTo>
                  <a:lnTo>
                    <a:pt x="420" y="118"/>
                  </a:lnTo>
                  <a:lnTo>
                    <a:pt x="98" y="118"/>
                  </a:lnTo>
                  <a:cubicBezTo>
                    <a:pt x="86" y="118"/>
                    <a:pt x="72" y="125"/>
                    <a:pt x="65" y="133"/>
                  </a:cubicBezTo>
                  <a:lnTo>
                    <a:pt x="46" y="157"/>
                  </a:lnTo>
                  <a:lnTo>
                    <a:pt x="25" y="157"/>
                  </a:lnTo>
                  <a:cubicBezTo>
                    <a:pt x="11" y="157"/>
                    <a:pt x="0" y="168"/>
                    <a:pt x="0" y="181"/>
                  </a:cubicBezTo>
                  <a:lnTo>
                    <a:pt x="0" y="237"/>
                  </a:lnTo>
                  <a:lnTo>
                    <a:pt x="0" y="293"/>
                  </a:lnTo>
                  <a:cubicBezTo>
                    <a:pt x="0" y="307"/>
                    <a:pt x="11" y="318"/>
                    <a:pt x="25" y="318"/>
                  </a:cubicBezTo>
                  <a:lnTo>
                    <a:pt x="35" y="318"/>
                  </a:lnTo>
                  <a:lnTo>
                    <a:pt x="62" y="679"/>
                  </a:lnTo>
                  <a:cubicBezTo>
                    <a:pt x="63" y="692"/>
                    <a:pt x="74" y="703"/>
                    <a:pt x="87" y="703"/>
                  </a:cubicBezTo>
                  <a:lnTo>
                    <a:pt x="1018" y="703"/>
                  </a:lnTo>
                  <a:cubicBezTo>
                    <a:pt x="1031" y="703"/>
                    <a:pt x="1042" y="692"/>
                    <a:pt x="1043" y="679"/>
                  </a:cubicBezTo>
                  <a:lnTo>
                    <a:pt x="1070" y="318"/>
                  </a:lnTo>
                  <a:lnTo>
                    <a:pt x="1080" y="318"/>
                  </a:lnTo>
                  <a:cubicBezTo>
                    <a:pt x="1094" y="318"/>
                    <a:pt x="1105" y="307"/>
                    <a:pt x="1105" y="293"/>
                  </a:cubicBezTo>
                  <a:lnTo>
                    <a:pt x="1105" y="237"/>
                  </a:lnTo>
                  <a:lnTo>
                    <a:pt x="1105" y="181"/>
                  </a:lnTo>
                  <a:cubicBezTo>
                    <a:pt x="1105" y="168"/>
                    <a:pt x="1094" y="157"/>
                    <a:pt x="1080" y="157"/>
                  </a:cubicBezTo>
                  <a:close/>
                  <a:moveTo>
                    <a:pt x="445" y="17"/>
                  </a:moveTo>
                  <a:lnTo>
                    <a:pt x="660" y="17"/>
                  </a:lnTo>
                  <a:cubicBezTo>
                    <a:pt x="665" y="17"/>
                    <a:pt x="668" y="20"/>
                    <a:pt x="668" y="25"/>
                  </a:cubicBezTo>
                  <a:lnTo>
                    <a:pt x="668" y="118"/>
                  </a:lnTo>
                  <a:lnTo>
                    <a:pt x="648" y="118"/>
                  </a:lnTo>
                  <a:lnTo>
                    <a:pt x="648" y="62"/>
                  </a:lnTo>
                  <a:cubicBezTo>
                    <a:pt x="648" y="48"/>
                    <a:pt x="637" y="37"/>
                    <a:pt x="624" y="37"/>
                  </a:cubicBezTo>
                  <a:lnTo>
                    <a:pt x="481" y="37"/>
                  </a:lnTo>
                  <a:cubicBezTo>
                    <a:pt x="468" y="37"/>
                    <a:pt x="457" y="48"/>
                    <a:pt x="457" y="62"/>
                  </a:cubicBezTo>
                  <a:lnTo>
                    <a:pt x="457" y="118"/>
                  </a:lnTo>
                  <a:lnTo>
                    <a:pt x="437" y="118"/>
                  </a:lnTo>
                  <a:lnTo>
                    <a:pt x="437" y="25"/>
                  </a:lnTo>
                  <a:cubicBezTo>
                    <a:pt x="437" y="20"/>
                    <a:pt x="440" y="17"/>
                    <a:pt x="445" y="17"/>
                  </a:cubicBezTo>
                  <a:close/>
                  <a:moveTo>
                    <a:pt x="632" y="118"/>
                  </a:moveTo>
                  <a:lnTo>
                    <a:pt x="473" y="118"/>
                  </a:lnTo>
                  <a:lnTo>
                    <a:pt x="473" y="62"/>
                  </a:lnTo>
                  <a:cubicBezTo>
                    <a:pt x="473" y="57"/>
                    <a:pt x="477" y="54"/>
                    <a:pt x="481" y="54"/>
                  </a:cubicBezTo>
                  <a:lnTo>
                    <a:pt x="624" y="54"/>
                  </a:lnTo>
                  <a:cubicBezTo>
                    <a:pt x="628" y="54"/>
                    <a:pt x="632" y="57"/>
                    <a:pt x="632" y="62"/>
                  </a:cubicBezTo>
                  <a:lnTo>
                    <a:pt x="632" y="118"/>
                  </a:lnTo>
                  <a:close/>
                  <a:moveTo>
                    <a:pt x="98" y="135"/>
                  </a:moveTo>
                  <a:lnTo>
                    <a:pt x="429" y="135"/>
                  </a:lnTo>
                  <a:lnTo>
                    <a:pt x="465" y="135"/>
                  </a:lnTo>
                  <a:lnTo>
                    <a:pt x="640" y="135"/>
                  </a:lnTo>
                  <a:lnTo>
                    <a:pt x="676" y="135"/>
                  </a:lnTo>
                  <a:lnTo>
                    <a:pt x="1007" y="135"/>
                  </a:lnTo>
                  <a:cubicBezTo>
                    <a:pt x="1014" y="135"/>
                    <a:pt x="1023" y="139"/>
                    <a:pt x="1027" y="144"/>
                  </a:cubicBezTo>
                  <a:lnTo>
                    <a:pt x="1037" y="157"/>
                  </a:lnTo>
                  <a:lnTo>
                    <a:pt x="68" y="157"/>
                  </a:lnTo>
                  <a:lnTo>
                    <a:pt x="78" y="144"/>
                  </a:lnTo>
                  <a:cubicBezTo>
                    <a:pt x="82" y="139"/>
                    <a:pt x="91" y="135"/>
                    <a:pt x="98" y="135"/>
                  </a:cubicBezTo>
                  <a:close/>
                  <a:moveTo>
                    <a:pt x="25" y="173"/>
                  </a:moveTo>
                  <a:lnTo>
                    <a:pt x="50" y="173"/>
                  </a:lnTo>
                  <a:lnTo>
                    <a:pt x="1055" y="173"/>
                  </a:lnTo>
                  <a:lnTo>
                    <a:pt x="1056" y="173"/>
                  </a:lnTo>
                  <a:lnTo>
                    <a:pt x="1080" y="173"/>
                  </a:lnTo>
                  <a:cubicBezTo>
                    <a:pt x="1084" y="173"/>
                    <a:pt x="1088" y="177"/>
                    <a:pt x="1088" y="181"/>
                  </a:cubicBezTo>
                  <a:lnTo>
                    <a:pt x="1088" y="229"/>
                  </a:lnTo>
                  <a:lnTo>
                    <a:pt x="921" y="229"/>
                  </a:lnTo>
                  <a:lnTo>
                    <a:pt x="921" y="189"/>
                  </a:lnTo>
                  <a:cubicBezTo>
                    <a:pt x="921" y="185"/>
                    <a:pt x="917" y="181"/>
                    <a:pt x="913" y="181"/>
                  </a:cubicBezTo>
                  <a:lnTo>
                    <a:pt x="820" y="181"/>
                  </a:lnTo>
                  <a:cubicBezTo>
                    <a:pt x="815" y="181"/>
                    <a:pt x="811" y="185"/>
                    <a:pt x="811" y="189"/>
                  </a:cubicBezTo>
                  <a:lnTo>
                    <a:pt x="811" y="229"/>
                  </a:lnTo>
                  <a:lnTo>
                    <a:pt x="310" y="229"/>
                  </a:lnTo>
                  <a:lnTo>
                    <a:pt x="310" y="189"/>
                  </a:lnTo>
                  <a:cubicBezTo>
                    <a:pt x="310" y="185"/>
                    <a:pt x="306" y="181"/>
                    <a:pt x="301" y="181"/>
                  </a:cubicBezTo>
                  <a:lnTo>
                    <a:pt x="208" y="181"/>
                  </a:lnTo>
                  <a:cubicBezTo>
                    <a:pt x="204" y="181"/>
                    <a:pt x="200" y="185"/>
                    <a:pt x="200" y="189"/>
                  </a:cubicBezTo>
                  <a:lnTo>
                    <a:pt x="200" y="229"/>
                  </a:lnTo>
                  <a:lnTo>
                    <a:pt x="17" y="229"/>
                  </a:lnTo>
                  <a:lnTo>
                    <a:pt x="17" y="181"/>
                  </a:lnTo>
                  <a:cubicBezTo>
                    <a:pt x="17" y="177"/>
                    <a:pt x="21" y="173"/>
                    <a:pt x="25" y="173"/>
                  </a:cubicBezTo>
                  <a:close/>
                  <a:moveTo>
                    <a:pt x="828" y="198"/>
                  </a:moveTo>
                  <a:lnTo>
                    <a:pt x="904" y="198"/>
                  </a:lnTo>
                  <a:lnTo>
                    <a:pt x="904" y="279"/>
                  </a:lnTo>
                  <a:lnTo>
                    <a:pt x="828" y="279"/>
                  </a:lnTo>
                  <a:lnTo>
                    <a:pt x="828" y="198"/>
                  </a:lnTo>
                  <a:close/>
                  <a:moveTo>
                    <a:pt x="217" y="198"/>
                  </a:moveTo>
                  <a:lnTo>
                    <a:pt x="293" y="198"/>
                  </a:lnTo>
                  <a:lnTo>
                    <a:pt x="293" y="279"/>
                  </a:lnTo>
                  <a:lnTo>
                    <a:pt x="217" y="279"/>
                  </a:lnTo>
                  <a:lnTo>
                    <a:pt x="217" y="198"/>
                  </a:lnTo>
                  <a:close/>
                  <a:moveTo>
                    <a:pt x="1027" y="678"/>
                  </a:moveTo>
                  <a:cubicBezTo>
                    <a:pt x="1026" y="682"/>
                    <a:pt x="1022" y="686"/>
                    <a:pt x="1018" y="686"/>
                  </a:cubicBezTo>
                  <a:lnTo>
                    <a:pt x="87" y="686"/>
                  </a:lnTo>
                  <a:cubicBezTo>
                    <a:pt x="83" y="686"/>
                    <a:pt x="79" y="682"/>
                    <a:pt x="78" y="678"/>
                  </a:cubicBezTo>
                  <a:lnTo>
                    <a:pt x="52" y="318"/>
                  </a:lnTo>
                  <a:lnTo>
                    <a:pt x="1053" y="318"/>
                  </a:lnTo>
                  <a:lnTo>
                    <a:pt x="1027" y="678"/>
                  </a:lnTo>
                  <a:close/>
                  <a:moveTo>
                    <a:pt x="1080" y="301"/>
                  </a:moveTo>
                  <a:lnTo>
                    <a:pt x="1062" y="301"/>
                  </a:lnTo>
                  <a:lnTo>
                    <a:pt x="43" y="301"/>
                  </a:lnTo>
                  <a:lnTo>
                    <a:pt x="25" y="301"/>
                  </a:lnTo>
                  <a:cubicBezTo>
                    <a:pt x="21" y="301"/>
                    <a:pt x="17" y="298"/>
                    <a:pt x="17" y="293"/>
                  </a:cubicBezTo>
                  <a:lnTo>
                    <a:pt x="17" y="246"/>
                  </a:lnTo>
                  <a:lnTo>
                    <a:pt x="200" y="246"/>
                  </a:lnTo>
                  <a:lnTo>
                    <a:pt x="200" y="287"/>
                  </a:lnTo>
                  <a:cubicBezTo>
                    <a:pt x="200" y="292"/>
                    <a:pt x="204" y="296"/>
                    <a:pt x="208" y="296"/>
                  </a:cubicBezTo>
                  <a:lnTo>
                    <a:pt x="301" y="296"/>
                  </a:lnTo>
                  <a:cubicBezTo>
                    <a:pt x="306" y="296"/>
                    <a:pt x="310" y="292"/>
                    <a:pt x="310" y="287"/>
                  </a:cubicBezTo>
                  <a:lnTo>
                    <a:pt x="310" y="246"/>
                  </a:lnTo>
                  <a:lnTo>
                    <a:pt x="811" y="246"/>
                  </a:lnTo>
                  <a:lnTo>
                    <a:pt x="811" y="287"/>
                  </a:lnTo>
                  <a:cubicBezTo>
                    <a:pt x="811" y="292"/>
                    <a:pt x="815" y="296"/>
                    <a:pt x="820" y="296"/>
                  </a:cubicBezTo>
                  <a:lnTo>
                    <a:pt x="913" y="296"/>
                  </a:lnTo>
                  <a:cubicBezTo>
                    <a:pt x="917" y="296"/>
                    <a:pt x="921" y="292"/>
                    <a:pt x="921" y="287"/>
                  </a:cubicBezTo>
                  <a:lnTo>
                    <a:pt x="921" y="246"/>
                  </a:lnTo>
                  <a:lnTo>
                    <a:pt x="1088" y="246"/>
                  </a:lnTo>
                  <a:lnTo>
                    <a:pt x="1088" y="293"/>
                  </a:lnTo>
                  <a:cubicBezTo>
                    <a:pt x="1088" y="298"/>
                    <a:pt x="1084" y="301"/>
                    <a:pt x="1080" y="301"/>
                  </a:cubicBezTo>
                  <a:close/>
                </a:path>
              </a:pathLst>
            </a:cu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09">
              <a:extLst>
                <a:ext uri="{FF2B5EF4-FFF2-40B4-BE49-F238E27FC236}">
                  <a16:creationId xmlns:a16="http://schemas.microsoft.com/office/drawing/2014/main" id="{6E6FFA62-EC34-9DA3-C30D-7D87439E2F8B}"/>
                </a:ext>
              </a:extLst>
            </p:cNvPr>
            <p:cNvSpPr>
              <a:spLocks noEditPoints="1"/>
            </p:cNvSpPr>
            <p:nvPr/>
          </p:nvSpPr>
          <p:spPr bwMode="auto">
            <a:xfrm>
              <a:off x="-2214563" y="815975"/>
              <a:ext cx="850900" cy="544513"/>
            </a:xfrm>
            <a:custGeom>
              <a:avLst/>
              <a:gdLst>
                <a:gd name="T0" fmla="*/ 31 w 1117"/>
                <a:gd name="T1" fmla="*/ 330 h 715"/>
                <a:gd name="T2" fmla="*/ 31 w 1117"/>
                <a:gd name="T3" fmla="*/ 156 h 715"/>
                <a:gd name="T4" fmla="*/ 104 w 1117"/>
                <a:gd name="T5" fmla="*/ 118 h 715"/>
                <a:gd name="T6" fmla="*/ 666 w 1117"/>
                <a:gd name="T7" fmla="*/ 0 h 715"/>
                <a:gd name="T8" fmla="*/ 1051 w 1117"/>
                <a:gd name="T9" fmla="*/ 136 h 715"/>
                <a:gd name="T10" fmla="*/ 1117 w 1117"/>
                <a:gd name="T11" fmla="*/ 243 h 715"/>
                <a:gd name="T12" fmla="*/ 1055 w 1117"/>
                <a:gd name="T13" fmla="*/ 685 h 715"/>
                <a:gd name="T14" fmla="*/ 1024 w 1117"/>
                <a:gd name="T15" fmla="*/ 703 h 715"/>
                <a:gd name="T16" fmla="*/ 1105 w 1117"/>
                <a:gd name="T17" fmla="*/ 299 h 715"/>
                <a:gd name="T18" fmla="*/ 1062 w 1117"/>
                <a:gd name="T19" fmla="*/ 169 h 715"/>
                <a:gd name="T20" fmla="*/ 685 w 1117"/>
                <a:gd name="T21" fmla="*/ 31 h 715"/>
                <a:gd name="T22" fmla="*/ 432 w 1117"/>
                <a:gd name="T23" fmla="*/ 130 h 715"/>
                <a:gd name="T24" fmla="*/ 55 w 1117"/>
                <a:gd name="T25" fmla="*/ 169 h 715"/>
                <a:gd name="T26" fmla="*/ 13 w 1117"/>
                <a:gd name="T27" fmla="*/ 299 h 715"/>
                <a:gd name="T28" fmla="*/ 93 w 1117"/>
                <a:gd name="T29" fmla="*/ 703 h 715"/>
                <a:gd name="T30" fmla="*/ 1065 w 1117"/>
                <a:gd name="T31" fmla="*/ 318 h 715"/>
                <a:gd name="T32" fmla="*/ 93 w 1117"/>
                <a:gd name="T33" fmla="*/ 686 h 715"/>
                <a:gd name="T34" fmla="*/ 65 w 1117"/>
                <a:gd name="T35" fmla="*/ 330 h 715"/>
                <a:gd name="T36" fmla="*/ 17 w 1117"/>
                <a:gd name="T37" fmla="*/ 299 h 715"/>
                <a:gd name="T38" fmla="*/ 214 w 1117"/>
                <a:gd name="T39" fmla="*/ 295 h 715"/>
                <a:gd name="T40" fmla="*/ 823 w 1117"/>
                <a:gd name="T41" fmla="*/ 245 h 715"/>
                <a:gd name="T42" fmla="*/ 921 w 1117"/>
                <a:gd name="T43" fmla="*/ 293 h 715"/>
                <a:gd name="T44" fmla="*/ 1086 w 1117"/>
                <a:gd name="T45" fmla="*/ 313 h 715"/>
                <a:gd name="T46" fmla="*/ 31 w 1117"/>
                <a:gd name="T47" fmla="*/ 301 h 715"/>
                <a:gd name="T48" fmla="*/ 200 w 1117"/>
                <a:gd name="T49" fmla="*/ 258 h 715"/>
                <a:gd name="T50" fmla="*/ 319 w 1117"/>
                <a:gd name="T51" fmla="*/ 301 h 715"/>
                <a:gd name="T52" fmla="*/ 322 w 1117"/>
                <a:gd name="T53" fmla="*/ 258 h 715"/>
                <a:gd name="T54" fmla="*/ 1068 w 1117"/>
                <a:gd name="T55" fmla="*/ 301 h 715"/>
                <a:gd name="T56" fmla="*/ 933 w 1117"/>
                <a:gd name="T57" fmla="*/ 258 h 715"/>
                <a:gd name="T58" fmla="*/ 217 w 1117"/>
                <a:gd name="T59" fmla="*/ 198 h 715"/>
                <a:gd name="T60" fmla="*/ 217 w 1117"/>
                <a:gd name="T61" fmla="*/ 291 h 715"/>
                <a:gd name="T62" fmla="*/ 916 w 1117"/>
                <a:gd name="T63" fmla="*/ 198 h 715"/>
                <a:gd name="T64" fmla="*/ 293 w 1117"/>
                <a:gd name="T65" fmla="*/ 279 h 715"/>
                <a:gd name="T66" fmla="*/ 840 w 1117"/>
                <a:gd name="T67" fmla="*/ 279 h 715"/>
                <a:gd name="T68" fmla="*/ 840 w 1117"/>
                <a:gd name="T69" fmla="*/ 279 h 715"/>
                <a:gd name="T70" fmla="*/ 56 w 1117"/>
                <a:gd name="T71" fmla="*/ 173 h 715"/>
                <a:gd name="T72" fmla="*/ 1100 w 1117"/>
                <a:gd name="T73" fmla="*/ 187 h 715"/>
                <a:gd name="T74" fmla="*/ 919 w 1117"/>
                <a:gd name="T75" fmla="*/ 193 h 715"/>
                <a:gd name="T76" fmla="*/ 310 w 1117"/>
                <a:gd name="T77" fmla="*/ 241 h 715"/>
                <a:gd name="T78" fmla="*/ 212 w 1117"/>
                <a:gd name="T79" fmla="*/ 195 h 715"/>
                <a:gd name="T80" fmla="*/ 200 w 1117"/>
                <a:gd name="T81" fmla="*/ 229 h 715"/>
                <a:gd name="T82" fmla="*/ 31 w 1117"/>
                <a:gd name="T83" fmla="*/ 185 h 715"/>
                <a:gd name="T84" fmla="*/ 811 w 1117"/>
                <a:gd name="T85" fmla="*/ 229 h 715"/>
                <a:gd name="T86" fmla="*/ 322 w 1117"/>
                <a:gd name="T87" fmla="*/ 195 h 715"/>
                <a:gd name="T88" fmla="*/ 1088 w 1117"/>
                <a:gd name="T89" fmla="*/ 187 h 715"/>
                <a:gd name="T90" fmla="*/ 929 w 1117"/>
                <a:gd name="T91" fmla="*/ 185 h 715"/>
                <a:gd name="T92" fmla="*/ 79 w 1117"/>
                <a:gd name="T93" fmla="*/ 146 h 715"/>
                <a:gd name="T94" fmla="*/ 471 w 1117"/>
                <a:gd name="T95" fmla="*/ 135 h 715"/>
                <a:gd name="T96" fmla="*/ 1027 w 1117"/>
                <a:gd name="T97" fmla="*/ 138 h 715"/>
                <a:gd name="T98" fmla="*/ 87 w 1117"/>
                <a:gd name="T99" fmla="*/ 156 h 715"/>
                <a:gd name="T100" fmla="*/ 1013 w 1117"/>
                <a:gd name="T101" fmla="*/ 147 h 715"/>
                <a:gd name="T102" fmla="*/ 435 w 1117"/>
                <a:gd name="T103" fmla="*/ 147 h 715"/>
                <a:gd name="T104" fmla="*/ 437 w 1117"/>
                <a:gd name="T105" fmla="*/ 130 h 715"/>
                <a:gd name="T106" fmla="*/ 680 w 1117"/>
                <a:gd name="T107" fmla="*/ 31 h 715"/>
                <a:gd name="T108" fmla="*/ 630 w 1117"/>
                <a:gd name="T109" fmla="*/ 49 h 715"/>
                <a:gd name="T110" fmla="*/ 437 w 1117"/>
                <a:gd name="T111" fmla="*/ 130 h 715"/>
                <a:gd name="T112" fmla="*/ 630 w 1117"/>
                <a:gd name="T113" fmla="*/ 54 h 715"/>
                <a:gd name="T114" fmla="*/ 473 w 1117"/>
                <a:gd name="T115" fmla="*/ 130 h 715"/>
                <a:gd name="T116" fmla="*/ 487 w 1117"/>
                <a:gd name="T117" fmla="*/ 37 h 715"/>
                <a:gd name="T118" fmla="*/ 668 w 1117"/>
                <a:gd name="T119" fmla="*/ 118 h 715"/>
                <a:gd name="T120" fmla="*/ 449 w 1117"/>
                <a:gd name="T121" fmla="*/ 31 h 715"/>
                <a:gd name="T122" fmla="*/ 631 w 1117"/>
                <a:gd name="T123" fmla="*/ 68 h 715"/>
                <a:gd name="T124" fmla="*/ 486 w 1117"/>
                <a:gd name="T125" fmla="*/ 11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715">
                  <a:moveTo>
                    <a:pt x="93" y="715"/>
                  </a:moveTo>
                  <a:cubicBezTo>
                    <a:pt x="77" y="715"/>
                    <a:pt x="63" y="702"/>
                    <a:pt x="62" y="685"/>
                  </a:cubicBezTo>
                  <a:lnTo>
                    <a:pt x="36" y="330"/>
                  </a:lnTo>
                  <a:lnTo>
                    <a:pt x="31" y="330"/>
                  </a:lnTo>
                  <a:cubicBezTo>
                    <a:pt x="14" y="330"/>
                    <a:pt x="0" y="316"/>
                    <a:pt x="0" y="299"/>
                  </a:cubicBezTo>
                  <a:lnTo>
                    <a:pt x="0" y="243"/>
                  </a:lnTo>
                  <a:lnTo>
                    <a:pt x="0" y="187"/>
                  </a:lnTo>
                  <a:cubicBezTo>
                    <a:pt x="0" y="170"/>
                    <a:pt x="14" y="156"/>
                    <a:pt x="31" y="156"/>
                  </a:cubicBezTo>
                  <a:lnTo>
                    <a:pt x="49" y="156"/>
                  </a:lnTo>
                  <a:lnTo>
                    <a:pt x="66" y="135"/>
                  </a:lnTo>
                  <a:lnTo>
                    <a:pt x="66" y="135"/>
                  </a:lnTo>
                  <a:cubicBezTo>
                    <a:pt x="75" y="125"/>
                    <a:pt x="90" y="118"/>
                    <a:pt x="104" y="118"/>
                  </a:cubicBezTo>
                  <a:lnTo>
                    <a:pt x="420" y="118"/>
                  </a:lnTo>
                  <a:lnTo>
                    <a:pt x="420" y="31"/>
                  </a:lnTo>
                  <a:cubicBezTo>
                    <a:pt x="420" y="14"/>
                    <a:pt x="434" y="0"/>
                    <a:pt x="451" y="0"/>
                  </a:cubicBezTo>
                  <a:lnTo>
                    <a:pt x="666" y="0"/>
                  </a:lnTo>
                  <a:cubicBezTo>
                    <a:pt x="683" y="0"/>
                    <a:pt x="697" y="14"/>
                    <a:pt x="697" y="31"/>
                  </a:cubicBezTo>
                  <a:lnTo>
                    <a:pt x="697" y="118"/>
                  </a:lnTo>
                  <a:lnTo>
                    <a:pt x="1013" y="118"/>
                  </a:lnTo>
                  <a:cubicBezTo>
                    <a:pt x="1027" y="118"/>
                    <a:pt x="1042" y="125"/>
                    <a:pt x="1051" y="136"/>
                  </a:cubicBezTo>
                  <a:lnTo>
                    <a:pt x="1068" y="156"/>
                  </a:lnTo>
                  <a:lnTo>
                    <a:pt x="1086" y="156"/>
                  </a:lnTo>
                  <a:cubicBezTo>
                    <a:pt x="1103" y="156"/>
                    <a:pt x="1117" y="170"/>
                    <a:pt x="1117" y="187"/>
                  </a:cubicBezTo>
                  <a:lnTo>
                    <a:pt x="1117" y="243"/>
                  </a:lnTo>
                  <a:lnTo>
                    <a:pt x="1117" y="299"/>
                  </a:lnTo>
                  <a:cubicBezTo>
                    <a:pt x="1117" y="316"/>
                    <a:pt x="1103" y="330"/>
                    <a:pt x="1086" y="330"/>
                  </a:cubicBezTo>
                  <a:lnTo>
                    <a:pt x="1081" y="330"/>
                  </a:lnTo>
                  <a:lnTo>
                    <a:pt x="1055" y="685"/>
                  </a:lnTo>
                  <a:cubicBezTo>
                    <a:pt x="1054" y="702"/>
                    <a:pt x="1040" y="715"/>
                    <a:pt x="1024" y="715"/>
                  </a:cubicBezTo>
                  <a:lnTo>
                    <a:pt x="93" y="715"/>
                  </a:lnTo>
                  <a:close/>
                  <a:moveTo>
                    <a:pt x="93" y="703"/>
                  </a:moveTo>
                  <a:lnTo>
                    <a:pt x="1024" y="703"/>
                  </a:lnTo>
                  <a:cubicBezTo>
                    <a:pt x="1033" y="703"/>
                    <a:pt x="1042" y="694"/>
                    <a:pt x="1043" y="684"/>
                  </a:cubicBezTo>
                  <a:lnTo>
                    <a:pt x="1070" y="318"/>
                  </a:lnTo>
                  <a:lnTo>
                    <a:pt x="1086" y="318"/>
                  </a:lnTo>
                  <a:cubicBezTo>
                    <a:pt x="1096" y="318"/>
                    <a:pt x="1105" y="309"/>
                    <a:pt x="1105" y="299"/>
                  </a:cubicBezTo>
                  <a:lnTo>
                    <a:pt x="1105" y="243"/>
                  </a:lnTo>
                  <a:lnTo>
                    <a:pt x="1105" y="187"/>
                  </a:lnTo>
                  <a:cubicBezTo>
                    <a:pt x="1105" y="177"/>
                    <a:pt x="1096" y="169"/>
                    <a:pt x="1086" y="169"/>
                  </a:cubicBezTo>
                  <a:lnTo>
                    <a:pt x="1062" y="169"/>
                  </a:lnTo>
                  <a:lnTo>
                    <a:pt x="1041" y="143"/>
                  </a:lnTo>
                  <a:cubicBezTo>
                    <a:pt x="1035" y="136"/>
                    <a:pt x="1022" y="130"/>
                    <a:pt x="1013" y="130"/>
                  </a:cubicBezTo>
                  <a:lnTo>
                    <a:pt x="685" y="130"/>
                  </a:lnTo>
                  <a:lnTo>
                    <a:pt x="685" y="31"/>
                  </a:lnTo>
                  <a:cubicBezTo>
                    <a:pt x="685" y="20"/>
                    <a:pt x="677" y="12"/>
                    <a:pt x="666" y="12"/>
                  </a:cubicBezTo>
                  <a:lnTo>
                    <a:pt x="451" y="12"/>
                  </a:lnTo>
                  <a:cubicBezTo>
                    <a:pt x="441" y="12"/>
                    <a:pt x="432" y="20"/>
                    <a:pt x="432" y="31"/>
                  </a:cubicBezTo>
                  <a:lnTo>
                    <a:pt x="432" y="130"/>
                  </a:lnTo>
                  <a:lnTo>
                    <a:pt x="104" y="130"/>
                  </a:lnTo>
                  <a:cubicBezTo>
                    <a:pt x="95" y="130"/>
                    <a:pt x="82" y="136"/>
                    <a:pt x="76" y="143"/>
                  </a:cubicBezTo>
                  <a:lnTo>
                    <a:pt x="76" y="143"/>
                  </a:lnTo>
                  <a:lnTo>
                    <a:pt x="55" y="169"/>
                  </a:lnTo>
                  <a:lnTo>
                    <a:pt x="31" y="169"/>
                  </a:lnTo>
                  <a:cubicBezTo>
                    <a:pt x="21" y="169"/>
                    <a:pt x="13" y="177"/>
                    <a:pt x="13" y="187"/>
                  </a:cubicBezTo>
                  <a:lnTo>
                    <a:pt x="13" y="243"/>
                  </a:lnTo>
                  <a:lnTo>
                    <a:pt x="13" y="299"/>
                  </a:lnTo>
                  <a:cubicBezTo>
                    <a:pt x="13" y="309"/>
                    <a:pt x="21" y="318"/>
                    <a:pt x="31" y="318"/>
                  </a:cubicBezTo>
                  <a:lnTo>
                    <a:pt x="47" y="318"/>
                  </a:lnTo>
                  <a:lnTo>
                    <a:pt x="74" y="684"/>
                  </a:lnTo>
                  <a:cubicBezTo>
                    <a:pt x="75" y="694"/>
                    <a:pt x="84" y="703"/>
                    <a:pt x="93" y="703"/>
                  </a:cubicBezTo>
                  <a:close/>
                  <a:moveTo>
                    <a:pt x="93" y="698"/>
                  </a:moveTo>
                  <a:cubicBezTo>
                    <a:pt x="85" y="698"/>
                    <a:pt x="79" y="692"/>
                    <a:pt x="78" y="684"/>
                  </a:cubicBezTo>
                  <a:lnTo>
                    <a:pt x="52" y="318"/>
                  </a:lnTo>
                  <a:lnTo>
                    <a:pt x="1065" y="318"/>
                  </a:lnTo>
                  <a:lnTo>
                    <a:pt x="1039" y="684"/>
                  </a:lnTo>
                  <a:cubicBezTo>
                    <a:pt x="1038" y="692"/>
                    <a:pt x="1032" y="698"/>
                    <a:pt x="1024" y="698"/>
                  </a:cubicBezTo>
                  <a:lnTo>
                    <a:pt x="93" y="698"/>
                  </a:lnTo>
                  <a:close/>
                  <a:moveTo>
                    <a:pt x="93" y="686"/>
                  </a:moveTo>
                  <a:lnTo>
                    <a:pt x="1024" y="686"/>
                  </a:lnTo>
                  <a:cubicBezTo>
                    <a:pt x="1025" y="686"/>
                    <a:pt x="1026" y="684"/>
                    <a:pt x="1026" y="683"/>
                  </a:cubicBezTo>
                  <a:lnTo>
                    <a:pt x="1052" y="330"/>
                  </a:lnTo>
                  <a:lnTo>
                    <a:pt x="65" y="330"/>
                  </a:lnTo>
                  <a:lnTo>
                    <a:pt x="91" y="683"/>
                  </a:lnTo>
                  <a:cubicBezTo>
                    <a:pt x="91" y="684"/>
                    <a:pt x="92" y="686"/>
                    <a:pt x="93" y="686"/>
                  </a:cubicBezTo>
                  <a:close/>
                  <a:moveTo>
                    <a:pt x="31" y="313"/>
                  </a:moveTo>
                  <a:cubicBezTo>
                    <a:pt x="23" y="313"/>
                    <a:pt x="17" y="307"/>
                    <a:pt x="17" y="299"/>
                  </a:cubicBezTo>
                  <a:lnTo>
                    <a:pt x="17" y="245"/>
                  </a:lnTo>
                  <a:lnTo>
                    <a:pt x="212" y="245"/>
                  </a:lnTo>
                  <a:lnTo>
                    <a:pt x="212" y="293"/>
                  </a:lnTo>
                  <a:cubicBezTo>
                    <a:pt x="212" y="294"/>
                    <a:pt x="213" y="295"/>
                    <a:pt x="214" y="295"/>
                  </a:cubicBezTo>
                  <a:lnTo>
                    <a:pt x="307" y="295"/>
                  </a:lnTo>
                  <a:cubicBezTo>
                    <a:pt x="309" y="295"/>
                    <a:pt x="310" y="294"/>
                    <a:pt x="310" y="293"/>
                  </a:cubicBezTo>
                  <a:lnTo>
                    <a:pt x="310" y="245"/>
                  </a:lnTo>
                  <a:lnTo>
                    <a:pt x="823" y="245"/>
                  </a:lnTo>
                  <a:lnTo>
                    <a:pt x="823" y="293"/>
                  </a:lnTo>
                  <a:cubicBezTo>
                    <a:pt x="823" y="294"/>
                    <a:pt x="824" y="295"/>
                    <a:pt x="826" y="295"/>
                  </a:cubicBezTo>
                  <a:lnTo>
                    <a:pt x="919" y="295"/>
                  </a:lnTo>
                  <a:cubicBezTo>
                    <a:pt x="920" y="295"/>
                    <a:pt x="921" y="294"/>
                    <a:pt x="921" y="293"/>
                  </a:cubicBezTo>
                  <a:lnTo>
                    <a:pt x="921" y="245"/>
                  </a:lnTo>
                  <a:lnTo>
                    <a:pt x="1100" y="245"/>
                  </a:lnTo>
                  <a:lnTo>
                    <a:pt x="1100" y="299"/>
                  </a:lnTo>
                  <a:cubicBezTo>
                    <a:pt x="1100" y="307"/>
                    <a:pt x="1094" y="313"/>
                    <a:pt x="1086" y="313"/>
                  </a:cubicBezTo>
                  <a:lnTo>
                    <a:pt x="1068" y="313"/>
                  </a:lnTo>
                  <a:lnTo>
                    <a:pt x="49" y="313"/>
                  </a:lnTo>
                  <a:lnTo>
                    <a:pt x="31" y="313"/>
                  </a:lnTo>
                  <a:close/>
                  <a:moveTo>
                    <a:pt x="31" y="301"/>
                  </a:moveTo>
                  <a:lnTo>
                    <a:pt x="49" y="301"/>
                  </a:lnTo>
                  <a:lnTo>
                    <a:pt x="203" y="301"/>
                  </a:lnTo>
                  <a:cubicBezTo>
                    <a:pt x="202" y="299"/>
                    <a:pt x="200" y="296"/>
                    <a:pt x="200" y="293"/>
                  </a:cubicBezTo>
                  <a:lnTo>
                    <a:pt x="200" y="258"/>
                  </a:lnTo>
                  <a:lnTo>
                    <a:pt x="29" y="258"/>
                  </a:lnTo>
                  <a:lnTo>
                    <a:pt x="29" y="299"/>
                  </a:lnTo>
                  <a:cubicBezTo>
                    <a:pt x="29" y="300"/>
                    <a:pt x="30" y="301"/>
                    <a:pt x="31" y="301"/>
                  </a:cubicBezTo>
                  <a:close/>
                  <a:moveTo>
                    <a:pt x="319" y="301"/>
                  </a:moveTo>
                  <a:lnTo>
                    <a:pt x="814" y="301"/>
                  </a:lnTo>
                  <a:cubicBezTo>
                    <a:pt x="813" y="299"/>
                    <a:pt x="811" y="296"/>
                    <a:pt x="811" y="293"/>
                  </a:cubicBezTo>
                  <a:lnTo>
                    <a:pt x="811" y="258"/>
                  </a:lnTo>
                  <a:lnTo>
                    <a:pt x="322" y="258"/>
                  </a:lnTo>
                  <a:lnTo>
                    <a:pt x="322" y="293"/>
                  </a:lnTo>
                  <a:cubicBezTo>
                    <a:pt x="322" y="296"/>
                    <a:pt x="320" y="299"/>
                    <a:pt x="319" y="301"/>
                  </a:cubicBezTo>
                  <a:close/>
                  <a:moveTo>
                    <a:pt x="930" y="301"/>
                  </a:moveTo>
                  <a:lnTo>
                    <a:pt x="1068" y="301"/>
                  </a:lnTo>
                  <a:lnTo>
                    <a:pt x="1086" y="301"/>
                  </a:lnTo>
                  <a:cubicBezTo>
                    <a:pt x="1087" y="301"/>
                    <a:pt x="1088" y="300"/>
                    <a:pt x="1088" y="299"/>
                  </a:cubicBezTo>
                  <a:lnTo>
                    <a:pt x="1088" y="258"/>
                  </a:lnTo>
                  <a:lnTo>
                    <a:pt x="933" y="258"/>
                  </a:lnTo>
                  <a:lnTo>
                    <a:pt x="933" y="293"/>
                  </a:lnTo>
                  <a:cubicBezTo>
                    <a:pt x="933" y="296"/>
                    <a:pt x="931" y="299"/>
                    <a:pt x="930" y="301"/>
                  </a:cubicBezTo>
                  <a:close/>
                  <a:moveTo>
                    <a:pt x="217" y="291"/>
                  </a:moveTo>
                  <a:lnTo>
                    <a:pt x="217" y="198"/>
                  </a:lnTo>
                  <a:lnTo>
                    <a:pt x="223" y="198"/>
                  </a:lnTo>
                  <a:lnTo>
                    <a:pt x="305" y="198"/>
                  </a:lnTo>
                  <a:lnTo>
                    <a:pt x="305" y="291"/>
                  </a:lnTo>
                  <a:lnTo>
                    <a:pt x="217" y="291"/>
                  </a:lnTo>
                  <a:close/>
                  <a:moveTo>
                    <a:pt x="828" y="291"/>
                  </a:moveTo>
                  <a:lnTo>
                    <a:pt x="828" y="198"/>
                  </a:lnTo>
                  <a:lnTo>
                    <a:pt x="834" y="198"/>
                  </a:lnTo>
                  <a:lnTo>
                    <a:pt x="916" y="198"/>
                  </a:lnTo>
                  <a:lnTo>
                    <a:pt x="916" y="291"/>
                  </a:lnTo>
                  <a:lnTo>
                    <a:pt x="828" y="291"/>
                  </a:lnTo>
                  <a:close/>
                  <a:moveTo>
                    <a:pt x="229" y="279"/>
                  </a:moveTo>
                  <a:lnTo>
                    <a:pt x="293" y="279"/>
                  </a:lnTo>
                  <a:lnTo>
                    <a:pt x="293" y="210"/>
                  </a:lnTo>
                  <a:lnTo>
                    <a:pt x="229" y="210"/>
                  </a:lnTo>
                  <a:lnTo>
                    <a:pt x="229" y="279"/>
                  </a:lnTo>
                  <a:close/>
                  <a:moveTo>
                    <a:pt x="840" y="279"/>
                  </a:moveTo>
                  <a:lnTo>
                    <a:pt x="904" y="279"/>
                  </a:lnTo>
                  <a:lnTo>
                    <a:pt x="904" y="210"/>
                  </a:lnTo>
                  <a:lnTo>
                    <a:pt x="840" y="210"/>
                  </a:lnTo>
                  <a:lnTo>
                    <a:pt x="840" y="279"/>
                  </a:lnTo>
                  <a:close/>
                  <a:moveTo>
                    <a:pt x="17" y="241"/>
                  </a:moveTo>
                  <a:lnTo>
                    <a:pt x="17" y="187"/>
                  </a:lnTo>
                  <a:cubicBezTo>
                    <a:pt x="17" y="179"/>
                    <a:pt x="23" y="173"/>
                    <a:pt x="31" y="173"/>
                  </a:cubicBezTo>
                  <a:lnTo>
                    <a:pt x="56" y="173"/>
                  </a:lnTo>
                  <a:lnTo>
                    <a:pt x="1061" y="173"/>
                  </a:lnTo>
                  <a:lnTo>
                    <a:pt x="1062" y="173"/>
                  </a:lnTo>
                  <a:lnTo>
                    <a:pt x="1086" y="173"/>
                  </a:lnTo>
                  <a:cubicBezTo>
                    <a:pt x="1094" y="173"/>
                    <a:pt x="1100" y="179"/>
                    <a:pt x="1100" y="187"/>
                  </a:cubicBezTo>
                  <a:lnTo>
                    <a:pt x="1100" y="241"/>
                  </a:lnTo>
                  <a:lnTo>
                    <a:pt x="921" y="241"/>
                  </a:lnTo>
                  <a:lnTo>
                    <a:pt x="921" y="195"/>
                  </a:lnTo>
                  <a:cubicBezTo>
                    <a:pt x="921" y="194"/>
                    <a:pt x="920" y="193"/>
                    <a:pt x="919" y="193"/>
                  </a:cubicBezTo>
                  <a:lnTo>
                    <a:pt x="826" y="193"/>
                  </a:lnTo>
                  <a:cubicBezTo>
                    <a:pt x="824" y="193"/>
                    <a:pt x="823" y="194"/>
                    <a:pt x="823" y="195"/>
                  </a:cubicBezTo>
                  <a:lnTo>
                    <a:pt x="823" y="241"/>
                  </a:lnTo>
                  <a:lnTo>
                    <a:pt x="310" y="241"/>
                  </a:lnTo>
                  <a:lnTo>
                    <a:pt x="310" y="195"/>
                  </a:lnTo>
                  <a:cubicBezTo>
                    <a:pt x="310" y="194"/>
                    <a:pt x="309" y="193"/>
                    <a:pt x="307" y="193"/>
                  </a:cubicBezTo>
                  <a:lnTo>
                    <a:pt x="214" y="193"/>
                  </a:lnTo>
                  <a:cubicBezTo>
                    <a:pt x="213" y="193"/>
                    <a:pt x="212" y="194"/>
                    <a:pt x="212" y="195"/>
                  </a:cubicBezTo>
                  <a:lnTo>
                    <a:pt x="212" y="241"/>
                  </a:lnTo>
                  <a:lnTo>
                    <a:pt x="17" y="241"/>
                  </a:lnTo>
                  <a:close/>
                  <a:moveTo>
                    <a:pt x="29" y="229"/>
                  </a:moveTo>
                  <a:lnTo>
                    <a:pt x="200" y="229"/>
                  </a:lnTo>
                  <a:lnTo>
                    <a:pt x="200" y="195"/>
                  </a:lnTo>
                  <a:cubicBezTo>
                    <a:pt x="200" y="192"/>
                    <a:pt x="202" y="188"/>
                    <a:pt x="204" y="185"/>
                  </a:cubicBezTo>
                  <a:lnTo>
                    <a:pt x="56" y="185"/>
                  </a:lnTo>
                  <a:lnTo>
                    <a:pt x="31" y="185"/>
                  </a:lnTo>
                  <a:cubicBezTo>
                    <a:pt x="30" y="185"/>
                    <a:pt x="29" y="186"/>
                    <a:pt x="29" y="187"/>
                  </a:cubicBezTo>
                  <a:lnTo>
                    <a:pt x="29" y="229"/>
                  </a:lnTo>
                  <a:close/>
                  <a:moveTo>
                    <a:pt x="322" y="229"/>
                  </a:moveTo>
                  <a:lnTo>
                    <a:pt x="811" y="229"/>
                  </a:lnTo>
                  <a:lnTo>
                    <a:pt x="811" y="195"/>
                  </a:lnTo>
                  <a:cubicBezTo>
                    <a:pt x="811" y="192"/>
                    <a:pt x="813" y="188"/>
                    <a:pt x="815" y="185"/>
                  </a:cubicBezTo>
                  <a:lnTo>
                    <a:pt x="318" y="185"/>
                  </a:lnTo>
                  <a:cubicBezTo>
                    <a:pt x="320" y="188"/>
                    <a:pt x="322" y="192"/>
                    <a:pt x="322" y="195"/>
                  </a:cubicBezTo>
                  <a:lnTo>
                    <a:pt x="322" y="229"/>
                  </a:lnTo>
                  <a:close/>
                  <a:moveTo>
                    <a:pt x="933" y="229"/>
                  </a:moveTo>
                  <a:lnTo>
                    <a:pt x="1088" y="229"/>
                  </a:lnTo>
                  <a:lnTo>
                    <a:pt x="1088" y="187"/>
                  </a:lnTo>
                  <a:cubicBezTo>
                    <a:pt x="1088" y="186"/>
                    <a:pt x="1087" y="185"/>
                    <a:pt x="1086" y="185"/>
                  </a:cubicBezTo>
                  <a:lnTo>
                    <a:pt x="1062" y="185"/>
                  </a:lnTo>
                  <a:lnTo>
                    <a:pt x="1061" y="185"/>
                  </a:lnTo>
                  <a:lnTo>
                    <a:pt x="929" y="185"/>
                  </a:lnTo>
                  <a:cubicBezTo>
                    <a:pt x="931" y="188"/>
                    <a:pt x="933" y="192"/>
                    <a:pt x="933" y="195"/>
                  </a:cubicBezTo>
                  <a:lnTo>
                    <a:pt x="933" y="229"/>
                  </a:lnTo>
                  <a:close/>
                  <a:moveTo>
                    <a:pt x="60" y="169"/>
                  </a:moveTo>
                  <a:lnTo>
                    <a:pt x="79" y="146"/>
                  </a:lnTo>
                  <a:lnTo>
                    <a:pt x="79" y="146"/>
                  </a:lnTo>
                  <a:cubicBezTo>
                    <a:pt x="85" y="139"/>
                    <a:pt x="95" y="135"/>
                    <a:pt x="104" y="135"/>
                  </a:cubicBezTo>
                  <a:lnTo>
                    <a:pt x="435" y="135"/>
                  </a:lnTo>
                  <a:lnTo>
                    <a:pt x="471" y="135"/>
                  </a:lnTo>
                  <a:lnTo>
                    <a:pt x="646" y="135"/>
                  </a:lnTo>
                  <a:lnTo>
                    <a:pt x="682" y="135"/>
                  </a:lnTo>
                  <a:lnTo>
                    <a:pt x="1013" y="135"/>
                  </a:lnTo>
                  <a:cubicBezTo>
                    <a:pt x="1018" y="135"/>
                    <a:pt x="1022" y="136"/>
                    <a:pt x="1027" y="138"/>
                  </a:cubicBezTo>
                  <a:cubicBezTo>
                    <a:pt x="1031" y="140"/>
                    <a:pt x="1035" y="143"/>
                    <a:pt x="1038" y="146"/>
                  </a:cubicBezTo>
                  <a:lnTo>
                    <a:pt x="1057" y="169"/>
                  </a:lnTo>
                  <a:lnTo>
                    <a:pt x="60" y="169"/>
                  </a:lnTo>
                  <a:close/>
                  <a:moveTo>
                    <a:pt x="87" y="156"/>
                  </a:moveTo>
                  <a:lnTo>
                    <a:pt x="1030" y="156"/>
                  </a:lnTo>
                  <a:lnTo>
                    <a:pt x="1028" y="154"/>
                  </a:lnTo>
                  <a:cubicBezTo>
                    <a:pt x="1027" y="153"/>
                    <a:pt x="1024" y="151"/>
                    <a:pt x="1021" y="149"/>
                  </a:cubicBezTo>
                  <a:cubicBezTo>
                    <a:pt x="1018" y="148"/>
                    <a:pt x="1015" y="147"/>
                    <a:pt x="1013" y="147"/>
                  </a:cubicBezTo>
                  <a:lnTo>
                    <a:pt x="682" y="147"/>
                  </a:lnTo>
                  <a:lnTo>
                    <a:pt x="646" y="147"/>
                  </a:lnTo>
                  <a:lnTo>
                    <a:pt x="471" y="147"/>
                  </a:lnTo>
                  <a:lnTo>
                    <a:pt x="435" y="147"/>
                  </a:lnTo>
                  <a:lnTo>
                    <a:pt x="104" y="147"/>
                  </a:lnTo>
                  <a:cubicBezTo>
                    <a:pt x="100" y="147"/>
                    <a:pt x="91" y="151"/>
                    <a:pt x="89" y="154"/>
                  </a:cubicBezTo>
                  <a:lnTo>
                    <a:pt x="87" y="156"/>
                  </a:lnTo>
                  <a:close/>
                  <a:moveTo>
                    <a:pt x="437" y="130"/>
                  </a:moveTo>
                  <a:lnTo>
                    <a:pt x="437" y="31"/>
                  </a:lnTo>
                  <a:cubicBezTo>
                    <a:pt x="437" y="23"/>
                    <a:pt x="443" y="17"/>
                    <a:pt x="451" y="17"/>
                  </a:cubicBezTo>
                  <a:lnTo>
                    <a:pt x="666" y="17"/>
                  </a:lnTo>
                  <a:cubicBezTo>
                    <a:pt x="674" y="17"/>
                    <a:pt x="680" y="23"/>
                    <a:pt x="680" y="31"/>
                  </a:cubicBezTo>
                  <a:lnTo>
                    <a:pt x="680" y="130"/>
                  </a:lnTo>
                  <a:lnTo>
                    <a:pt x="648" y="130"/>
                  </a:lnTo>
                  <a:lnTo>
                    <a:pt x="648" y="68"/>
                  </a:lnTo>
                  <a:cubicBezTo>
                    <a:pt x="648" y="58"/>
                    <a:pt x="640" y="49"/>
                    <a:pt x="630" y="49"/>
                  </a:cubicBezTo>
                  <a:lnTo>
                    <a:pt x="487" y="49"/>
                  </a:lnTo>
                  <a:cubicBezTo>
                    <a:pt x="477" y="49"/>
                    <a:pt x="469" y="58"/>
                    <a:pt x="469" y="68"/>
                  </a:cubicBezTo>
                  <a:lnTo>
                    <a:pt x="469" y="130"/>
                  </a:lnTo>
                  <a:lnTo>
                    <a:pt x="437" y="130"/>
                  </a:lnTo>
                  <a:close/>
                  <a:moveTo>
                    <a:pt x="473" y="130"/>
                  </a:moveTo>
                  <a:lnTo>
                    <a:pt x="473" y="68"/>
                  </a:lnTo>
                  <a:cubicBezTo>
                    <a:pt x="473" y="60"/>
                    <a:pt x="480" y="54"/>
                    <a:pt x="487" y="54"/>
                  </a:cubicBezTo>
                  <a:lnTo>
                    <a:pt x="630" y="54"/>
                  </a:lnTo>
                  <a:cubicBezTo>
                    <a:pt x="637" y="54"/>
                    <a:pt x="644" y="60"/>
                    <a:pt x="644" y="68"/>
                  </a:cubicBezTo>
                  <a:lnTo>
                    <a:pt x="644" y="130"/>
                  </a:lnTo>
                  <a:lnTo>
                    <a:pt x="638" y="130"/>
                  </a:lnTo>
                  <a:lnTo>
                    <a:pt x="473" y="130"/>
                  </a:lnTo>
                  <a:close/>
                  <a:moveTo>
                    <a:pt x="449" y="118"/>
                  </a:moveTo>
                  <a:lnTo>
                    <a:pt x="457" y="118"/>
                  </a:lnTo>
                  <a:lnTo>
                    <a:pt x="457" y="68"/>
                  </a:lnTo>
                  <a:cubicBezTo>
                    <a:pt x="457" y="51"/>
                    <a:pt x="470" y="37"/>
                    <a:pt x="487" y="37"/>
                  </a:cubicBezTo>
                  <a:lnTo>
                    <a:pt x="630" y="37"/>
                  </a:lnTo>
                  <a:cubicBezTo>
                    <a:pt x="647" y="37"/>
                    <a:pt x="661" y="51"/>
                    <a:pt x="661" y="68"/>
                  </a:cubicBezTo>
                  <a:lnTo>
                    <a:pt x="661" y="118"/>
                  </a:lnTo>
                  <a:lnTo>
                    <a:pt x="668" y="118"/>
                  </a:lnTo>
                  <a:lnTo>
                    <a:pt x="668" y="31"/>
                  </a:lnTo>
                  <a:cubicBezTo>
                    <a:pt x="668" y="30"/>
                    <a:pt x="667" y="29"/>
                    <a:pt x="666" y="29"/>
                  </a:cubicBezTo>
                  <a:lnTo>
                    <a:pt x="451" y="29"/>
                  </a:lnTo>
                  <a:cubicBezTo>
                    <a:pt x="450" y="29"/>
                    <a:pt x="449" y="30"/>
                    <a:pt x="449" y="31"/>
                  </a:cubicBezTo>
                  <a:lnTo>
                    <a:pt x="449" y="118"/>
                  </a:lnTo>
                  <a:close/>
                  <a:moveTo>
                    <a:pt x="486" y="118"/>
                  </a:moveTo>
                  <a:lnTo>
                    <a:pt x="631" y="118"/>
                  </a:lnTo>
                  <a:lnTo>
                    <a:pt x="631" y="68"/>
                  </a:lnTo>
                  <a:cubicBezTo>
                    <a:pt x="631" y="67"/>
                    <a:pt x="631" y="66"/>
                    <a:pt x="630" y="66"/>
                  </a:cubicBezTo>
                  <a:lnTo>
                    <a:pt x="487" y="66"/>
                  </a:lnTo>
                  <a:cubicBezTo>
                    <a:pt x="486" y="66"/>
                    <a:pt x="486" y="67"/>
                    <a:pt x="486" y="68"/>
                  </a:cubicBezTo>
                  <a:lnTo>
                    <a:pt x="486" y="118"/>
                  </a:lnTo>
                  <a:close/>
                </a:path>
              </a:pathLst>
            </a:cu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110">
              <a:extLst>
                <a:ext uri="{FF2B5EF4-FFF2-40B4-BE49-F238E27FC236}">
                  <a16:creationId xmlns:a16="http://schemas.microsoft.com/office/drawing/2014/main" id="{652E9342-A46C-9F9B-03C6-0014DDAED857}"/>
                </a:ext>
              </a:extLst>
            </p:cNvPr>
            <p:cNvSpPr>
              <a:spLocks/>
            </p:cNvSpPr>
            <p:nvPr/>
          </p:nvSpPr>
          <p:spPr bwMode="auto">
            <a:xfrm>
              <a:off x="-1987550" y="1135063"/>
              <a:ext cx="141288" cy="161925"/>
            </a:xfrm>
            <a:custGeom>
              <a:avLst/>
              <a:gdLst>
                <a:gd name="T0" fmla="*/ 186 w 186"/>
                <a:gd name="T1" fmla="*/ 41 h 212"/>
                <a:gd name="T2" fmla="*/ 120 w 186"/>
                <a:gd name="T3" fmla="*/ 41 h 212"/>
                <a:gd name="T4" fmla="*/ 120 w 186"/>
                <a:gd name="T5" fmla="*/ 212 h 212"/>
                <a:gd name="T6" fmla="*/ 66 w 186"/>
                <a:gd name="T7" fmla="*/ 212 h 212"/>
                <a:gd name="T8" fmla="*/ 66 w 186"/>
                <a:gd name="T9" fmla="*/ 41 h 212"/>
                <a:gd name="T10" fmla="*/ 0 w 186"/>
                <a:gd name="T11" fmla="*/ 41 h 212"/>
                <a:gd name="T12" fmla="*/ 0 w 186"/>
                <a:gd name="T13" fmla="*/ 0 h 212"/>
                <a:gd name="T14" fmla="*/ 186 w 186"/>
                <a:gd name="T15" fmla="*/ 0 h 212"/>
                <a:gd name="T16" fmla="*/ 186 w 186"/>
                <a:gd name="T17" fmla="*/ 4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212">
                  <a:moveTo>
                    <a:pt x="186" y="41"/>
                  </a:moveTo>
                  <a:lnTo>
                    <a:pt x="120" y="41"/>
                  </a:lnTo>
                  <a:lnTo>
                    <a:pt x="120" y="212"/>
                  </a:lnTo>
                  <a:lnTo>
                    <a:pt x="66" y="212"/>
                  </a:lnTo>
                  <a:lnTo>
                    <a:pt x="66" y="41"/>
                  </a:lnTo>
                  <a:lnTo>
                    <a:pt x="0" y="41"/>
                  </a:lnTo>
                  <a:lnTo>
                    <a:pt x="0" y="0"/>
                  </a:lnTo>
                  <a:lnTo>
                    <a:pt x="186" y="0"/>
                  </a:lnTo>
                  <a:lnTo>
                    <a:pt x="186" y="41"/>
                  </a:lnTo>
                  <a:close/>
                </a:path>
              </a:pathLst>
            </a:custGeom>
            <a:solidFill>
              <a:srgbClr val="E223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111">
              <a:extLst>
                <a:ext uri="{FF2B5EF4-FFF2-40B4-BE49-F238E27FC236}">
                  <a16:creationId xmlns:a16="http://schemas.microsoft.com/office/drawing/2014/main" id="{B2E228DF-0266-56AC-2E8E-4B41229D5E08}"/>
                </a:ext>
              </a:extLst>
            </p:cNvPr>
            <p:cNvSpPr>
              <a:spLocks noEditPoints="1"/>
            </p:cNvSpPr>
            <p:nvPr/>
          </p:nvSpPr>
          <p:spPr bwMode="auto">
            <a:xfrm>
              <a:off x="-1835150" y="1135063"/>
              <a:ext cx="136525" cy="161925"/>
            </a:xfrm>
            <a:custGeom>
              <a:avLst/>
              <a:gdLst>
                <a:gd name="T0" fmla="*/ 180 w 180"/>
                <a:gd name="T1" fmla="*/ 147 h 212"/>
                <a:gd name="T2" fmla="*/ 174 w 180"/>
                <a:gd name="T3" fmla="*/ 174 h 212"/>
                <a:gd name="T4" fmla="*/ 157 w 180"/>
                <a:gd name="T5" fmla="*/ 194 h 212"/>
                <a:gd name="T6" fmla="*/ 130 w 180"/>
                <a:gd name="T7" fmla="*/ 208 h 212"/>
                <a:gd name="T8" fmla="*/ 92 w 180"/>
                <a:gd name="T9" fmla="*/ 212 h 212"/>
                <a:gd name="T10" fmla="*/ 0 w 180"/>
                <a:gd name="T11" fmla="*/ 212 h 212"/>
                <a:gd name="T12" fmla="*/ 0 w 180"/>
                <a:gd name="T13" fmla="*/ 0 h 212"/>
                <a:gd name="T14" fmla="*/ 82 w 180"/>
                <a:gd name="T15" fmla="*/ 0 h 212"/>
                <a:gd name="T16" fmla="*/ 119 w 180"/>
                <a:gd name="T17" fmla="*/ 2 h 212"/>
                <a:gd name="T18" fmla="*/ 143 w 180"/>
                <a:gd name="T19" fmla="*/ 9 h 212"/>
                <a:gd name="T20" fmla="*/ 160 w 180"/>
                <a:gd name="T21" fmla="*/ 26 h 212"/>
                <a:gd name="T22" fmla="*/ 166 w 180"/>
                <a:gd name="T23" fmla="*/ 49 h 212"/>
                <a:gd name="T24" fmla="*/ 158 w 180"/>
                <a:gd name="T25" fmla="*/ 76 h 212"/>
                <a:gd name="T26" fmla="*/ 135 w 180"/>
                <a:gd name="T27" fmla="*/ 95 h 212"/>
                <a:gd name="T28" fmla="*/ 135 w 180"/>
                <a:gd name="T29" fmla="*/ 96 h 212"/>
                <a:gd name="T30" fmla="*/ 168 w 180"/>
                <a:gd name="T31" fmla="*/ 113 h 212"/>
                <a:gd name="T32" fmla="*/ 180 w 180"/>
                <a:gd name="T33" fmla="*/ 147 h 212"/>
                <a:gd name="T34" fmla="*/ 111 w 180"/>
                <a:gd name="T35" fmla="*/ 60 h 212"/>
                <a:gd name="T36" fmla="*/ 108 w 180"/>
                <a:gd name="T37" fmla="*/ 49 h 212"/>
                <a:gd name="T38" fmla="*/ 99 w 180"/>
                <a:gd name="T39" fmla="*/ 42 h 212"/>
                <a:gd name="T40" fmla="*/ 84 w 180"/>
                <a:gd name="T41" fmla="*/ 39 h 212"/>
                <a:gd name="T42" fmla="*/ 59 w 180"/>
                <a:gd name="T43" fmla="*/ 39 h 212"/>
                <a:gd name="T44" fmla="*/ 54 w 180"/>
                <a:gd name="T45" fmla="*/ 39 h 212"/>
                <a:gd name="T46" fmla="*/ 54 w 180"/>
                <a:gd name="T47" fmla="*/ 84 h 212"/>
                <a:gd name="T48" fmla="*/ 62 w 180"/>
                <a:gd name="T49" fmla="*/ 84 h 212"/>
                <a:gd name="T50" fmla="*/ 84 w 180"/>
                <a:gd name="T51" fmla="*/ 83 h 212"/>
                <a:gd name="T52" fmla="*/ 99 w 180"/>
                <a:gd name="T53" fmla="*/ 80 h 212"/>
                <a:gd name="T54" fmla="*/ 108 w 180"/>
                <a:gd name="T55" fmla="*/ 72 h 212"/>
                <a:gd name="T56" fmla="*/ 111 w 180"/>
                <a:gd name="T57" fmla="*/ 60 h 212"/>
                <a:gd name="T58" fmla="*/ 124 w 180"/>
                <a:gd name="T59" fmla="*/ 146 h 212"/>
                <a:gd name="T60" fmla="*/ 120 w 180"/>
                <a:gd name="T61" fmla="*/ 131 h 212"/>
                <a:gd name="T62" fmla="*/ 107 w 180"/>
                <a:gd name="T63" fmla="*/ 122 h 212"/>
                <a:gd name="T64" fmla="*/ 89 w 180"/>
                <a:gd name="T65" fmla="*/ 120 h 212"/>
                <a:gd name="T66" fmla="*/ 66 w 180"/>
                <a:gd name="T67" fmla="*/ 120 h 212"/>
                <a:gd name="T68" fmla="*/ 54 w 180"/>
                <a:gd name="T69" fmla="*/ 120 h 212"/>
                <a:gd name="T70" fmla="*/ 54 w 180"/>
                <a:gd name="T71" fmla="*/ 173 h 212"/>
                <a:gd name="T72" fmla="*/ 58 w 180"/>
                <a:gd name="T73" fmla="*/ 173 h 212"/>
                <a:gd name="T74" fmla="*/ 91 w 180"/>
                <a:gd name="T75" fmla="*/ 173 h 212"/>
                <a:gd name="T76" fmla="*/ 109 w 180"/>
                <a:gd name="T77" fmla="*/ 169 h 212"/>
                <a:gd name="T78" fmla="*/ 121 w 180"/>
                <a:gd name="T79" fmla="*/ 160 h 212"/>
                <a:gd name="T80" fmla="*/ 124 w 180"/>
                <a:gd name="T81" fmla="*/ 14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 h="212">
                  <a:moveTo>
                    <a:pt x="180" y="147"/>
                  </a:moveTo>
                  <a:cubicBezTo>
                    <a:pt x="180" y="157"/>
                    <a:pt x="178" y="166"/>
                    <a:pt x="174" y="174"/>
                  </a:cubicBezTo>
                  <a:cubicBezTo>
                    <a:pt x="170" y="182"/>
                    <a:pt x="165" y="189"/>
                    <a:pt x="157" y="194"/>
                  </a:cubicBezTo>
                  <a:cubicBezTo>
                    <a:pt x="149" y="201"/>
                    <a:pt x="140" y="205"/>
                    <a:pt x="130" y="208"/>
                  </a:cubicBezTo>
                  <a:cubicBezTo>
                    <a:pt x="120" y="210"/>
                    <a:pt x="107" y="212"/>
                    <a:pt x="92" y="212"/>
                  </a:cubicBezTo>
                  <a:lnTo>
                    <a:pt x="0" y="212"/>
                  </a:lnTo>
                  <a:lnTo>
                    <a:pt x="0" y="0"/>
                  </a:lnTo>
                  <a:lnTo>
                    <a:pt x="82" y="0"/>
                  </a:lnTo>
                  <a:cubicBezTo>
                    <a:pt x="99" y="0"/>
                    <a:pt x="111" y="1"/>
                    <a:pt x="119" y="2"/>
                  </a:cubicBezTo>
                  <a:cubicBezTo>
                    <a:pt x="127" y="3"/>
                    <a:pt x="135" y="6"/>
                    <a:pt x="143" y="9"/>
                  </a:cubicBezTo>
                  <a:cubicBezTo>
                    <a:pt x="151" y="14"/>
                    <a:pt x="157" y="19"/>
                    <a:pt x="160" y="26"/>
                  </a:cubicBezTo>
                  <a:cubicBezTo>
                    <a:pt x="164" y="33"/>
                    <a:pt x="166" y="41"/>
                    <a:pt x="166" y="49"/>
                  </a:cubicBezTo>
                  <a:cubicBezTo>
                    <a:pt x="166" y="60"/>
                    <a:pt x="164" y="69"/>
                    <a:pt x="158" y="76"/>
                  </a:cubicBezTo>
                  <a:cubicBezTo>
                    <a:pt x="153" y="84"/>
                    <a:pt x="145" y="90"/>
                    <a:pt x="135" y="95"/>
                  </a:cubicBezTo>
                  <a:lnTo>
                    <a:pt x="135" y="96"/>
                  </a:lnTo>
                  <a:cubicBezTo>
                    <a:pt x="149" y="99"/>
                    <a:pt x="160" y="104"/>
                    <a:pt x="168" y="113"/>
                  </a:cubicBezTo>
                  <a:cubicBezTo>
                    <a:pt x="176" y="121"/>
                    <a:pt x="180" y="133"/>
                    <a:pt x="180" y="147"/>
                  </a:cubicBezTo>
                  <a:close/>
                  <a:moveTo>
                    <a:pt x="111" y="60"/>
                  </a:moveTo>
                  <a:cubicBezTo>
                    <a:pt x="111" y="56"/>
                    <a:pt x="110" y="53"/>
                    <a:pt x="108" y="49"/>
                  </a:cubicBezTo>
                  <a:cubicBezTo>
                    <a:pt x="106" y="46"/>
                    <a:pt x="103" y="43"/>
                    <a:pt x="99" y="42"/>
                  </a:cubicBezTo>
                  <a:cubicBezTo>
                    <a:pt x="95" y="40"/>
                    <a:pt x="90" y="39"/>
                    <a:pt x="84" y="39"/>
                  </a:cubicBezTo>
                  <a:cubicBezTo>
                    <a:pt x="78" y="39"/>
                    <a:pt x="70" y="39"/>
                    <a:pt x="59" y="39"/>
                  </a:cubicBezTo>
                  <a:lnTo>
                    <a:pt x="54" y="39"/>
                  </a:lnTo>
                  <a:lnTo>
                    <a:pt x="54" y="84"/>
                  </a:lnTo>
                  <a:lnTo>
                    <a:pt x="62" y="84"/>
                  </a:lnTo>
                  <a:cubicBezTo>
                    <a:pt x="71" y="84"/>
                    <a:pt x="78" y="84"/>
                    <a:pt x="84" y="83"/>
                  </a:cubicBezTo>
                  <a:cubicBezTo>
                    <a:pt x="90" y="83"/>
                    <a:pt x="95" y="82"/>
                    <a:pt x="99" y="80"/>
                  </a:cubicBezTo>
                  <a:cubicBezTo>
                    <a:pt x="104" y="78"/>
                    <a:pt x="107" y="75"/>
                    <a:pt x="108" y="72"/>
                  </a:cubicBezTo>
                  <a:cubicBezTo>
                    <a:pt x="110" y="69"/>
                    <a:pt x="111" y="65"/>
                    <a:pt x="111" y="60"/>
                  </a:cubicBezTo>
                  <a:close/>
                  <a:moveTo>
                    <a:pt x="124" y="146"/>
                  </a:moveTo>
                  <a:cubicBezTo>
                    <a:pt x="124" y="139"/>
                    <a:pt x="123" y="134"/>
                    <a:pt x="120" y="131"/>
                  </a:cubicBezTo>
                  <a:cubicBezTo>
                    <a:pt x="117" y="127"/>
                    <a:pt x="113" y="124"/>
                    <a:pt x="107" y="122"/>
                  </a:cubicBezTo>
                  <a:cubicBezTo>
                    <a:pt x="103" y="121"/>
                    <a:pt x="97" y="120"/>
                    <a:pt x="89" y="120"/>
                  </a:cubicBezTo>
                  <a:cubicBezTo>
                    <a:pt x="82" y="120"/>
                    <a:pt x="74" y="120"/>
                    <a:pt x="66" y="120"/>
                  </a:cubicBezTo>
                  <a:lnTo>
                    <a:pt x="54" y="120"/>
                  </a:lnTo>
                  <a:lnTo>
                    <a:pt x="54" y="173"/>
                  </a:lnTo>
                  <a:lnTo>
                    <a:pt x="58" y="173"/>
                  </a:lnTo>
                  <a:cubicBezTo>
                    <a:pt x="73" y="173"/>
                    <a:pt x="84" y="173"/>
                    <a:pt x="91" y="173"/>
                  </a:cubicBezTo>
                  <a:cubicBezTo>
                    <a:pt x="97" y="173"/>
                    <a:pt x="103" y="171"/>
                    <a:pt x="109" y="169"/>
                  </a:cubicBezTo>
                  <a:cubicBezTo>
                    <a:pt x="115" y="167"/>
                    <a:pt x="119" y="164"/>
                    <a:pt x="121" y="160"/>
                  </a:cubicBezTo>
                  <a:cubicBezTo>
                    <a:pt x="123" y="156"/>
                    <a:pt x="124" y="151"/>
                    <a:pt x="124" y="146"/>
                  </a:cubicBezTo>
                  <a:close/>
                </a:path>
              </a:pathLst>
            </a:custGeom>
            <a:solidFill>
              <a:srgbClr val="E223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112">
              <a:extLst>
                <a:ext uri="{FF2B5EF4-FFF2-40B4-BE49-F238E27FC236}">
                  <a16:creationId xmlns:a16="http://schemas.microsoft.com/office/drawing/2014/main" id="{77E7A5A8-D791-3E5A-99A1-98510CA346E8}"/>
                </a:ext>
              </a:extLst>
            </p:cNvPr>
            <p:cNvSpPr>
              <a:spLocks/>
            </p:cNvSpPr>
            <p:nvPr/>
          </p:nvSpPr>
          <p:spPr bwMode="auto">
            <a:xfrm>
              <a:off x="-1697038" y="1135063"/>
              <a:ext cx="142875" cy="161925"/>
            </a:xfrm>
            <a:custGeom>
              <a:avLst/>
              <a:gdLst>
                <a:gd name="T0" fmla="*/ 187 w 187"/>
                <a:gd name="T1" fmla="*/ 41 h 212"/>
                <a:gd name="T2" fmla="*/ 121 w 187"/>
                <a:gd name="T3" fmla="*/ 41 h 212"/>
                <a:gd name="T4" fmla="*/ 121 w 187"/>
                <a:gd name="T5" fmla="*/ 212 h 212"/>
                <a:gd name="T6" fmla="*/ 66 w 187"/>
                <a:gd name="T7" fmla="*/ 212 h 212"/>
                <a:gd name="T8" fmla="*/ 66 w 187"/>
                <a:gd name="T9" fmla="*/ 41 h 212"/>
                <a:gd name="T10" fmla="*/ 0 w 187"/>
                <a:gd name="T11" fmla="*/ 41 h 212"/>
                <a:gd name="T12" fmla="*/ 0 w 187"/>
                <a:gd name="T13" fmla="*/ 0 h 212"/>
                <a:gd name="T14" fmla="*/ 187 w 187"/>
                <a:gd name="T15" fmla="*/ 0 h 212"/>
                <a:gd name="T16" fmla="*/ 187 w 187"/>
                <a:gd name="T17" fmla="*/ 4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212">
                  <a:moveTo>
                    <a:pt x="187" y="41"/>
                  </a:moveTo>
                  <a:lnTo>
                    <a:pt x="121" y="41"/>
                  </a:lnTo>
                  <a:lnTo>
                    <a:pt x="121" y="212"/>
                  </a:lnTo>
                  <a:lnTo>
                    <a:pt x="66" y="212"/>
                  </a:lnTo>
                  <a:lnTo>
                    <a:pt x="66" y="41"/>
                  </a:lnTo>
                  <a:lnTo>
                    <a:pt x="0" y="41"/>
                  </a:lnTo>
                  <a:lnTo>
                    <a:pt x="0" y="0"/>
                  </a:lnTo>
                  <a:lnTo>
                    <a:pt x="187" y="0"/>
                  </a:lnTo>
                  <a:lnTo>
                    <a:pt x="187" y="41"/>
                  </a:lnTo>
                  <a:close/>
                </a:path>
              </a:pathLst>
            </a:custGeom>
            <a:solidFill>
              <a:srgbClr val="E223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4" name="Graphic 3">
            <a:extLst>
              <a:ext uri="{FF2B5EF4-FFF2-40B4-BE49-F238E27FC236}">
                <a16:creationId xmlns:a16="http://schemas.microsoft.com/office/drawing/2014/main" id="{5FD51AA3-537A-58E2-8762-49D180335D9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742757" y="4680964"/>
            <a:ext cx="1325563" cy="1050446"/>
          </a:xfrm>
          <a:prstGeom prst="rect">
            <a:avLst/>
          </a:prstGeom>
        </p:spPr>
      </p:pic>
    </p:spTree>
    <p:extLst>
      <p:ext uri="{BB962C8B-B14F-4D97-AF65-F5344CB8AC3E}">
        <p14:creationId xmlns:p14="http://schemas.microsoft.com/office/powerpoint/2010/main" val="11419080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8" name="Rectangle 7">
            <a:extLst>
              <a:ext uri="{FF2B5EF4-FFF2-40B4-BE49-F238E27FC236}">
                <a16:creationId xmlns:a16="http://schemas.microsoft.com/office/drawing/2014/main" id="{193A3282-99FD-4667-AB5C-9FD173D35025}"/>
              </a:ext>
            </a:extLst>
          </p:cNvPr>
          <p:cNvSpPr/>
          <p:nvPr/>
        </p:nvSpPr>
        <p:spPr>
          <a:xfrm>
            <a:off x="2737309" y="6172069"/>
            <a:ext cx="2661113"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Slips, Trips and Falls </a:t>
            </a:r>
          </a:p>
        </p:txBody>
      </p:sp>
      <p:sp>
        <p:nvSpPr>
          <p:cNvPr id="3" name="Rectangle 2">
            <a:extLst>
              <a:ext uri="{FF2B5EF4-FFF2-40B4-BE49-F238E27FC236}">
                <a16:creationId xmlns:a16="http://schemas.microsoft.com/office/drawing/2014/main" id="{FBE8B82D-54AD-96B7-8630-D4D0F05740C3}"/>
              </a:ext>
            </a:extLst>
          </p:cNvPr>
          <p:cNvSpPr>
            <a:spLocks noChangeArrowheads="1"/>
          </p:cNvSpPr>
          <p:nvPr/>
        </p:nvSpPr>
        <p:spPr bwMode="auto">
          <a:xfrm>
            <a:off x="1121664" y="2731809"/>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sp>
        <p:nvSpPr>
          <p:cNvPr id="19" name="TextBox 18">
            <a:extLst>
              <a:ext uri="{FF2B5EF4-FFF2-40B4-BE49-F238E27FC236}">
                <a16:creationId xmlns:a16="http://schemas.microsoft.com/office/drawing/2014/main" id="{ABE56A2B-F37E-27CE-1EA5-C2DE7C8D2003}"/>
              </a:ext>
            </a:extLst>
          </p:cNvPr>
          <p:cNvSpPr txBox="1"/>
          <p:nvPr/>
        </p:nvSpPr>
        <p:spPr>
          <a:xfrm>
            <a:off x="1542984" y="180813"/>
            <a:ext cx="6685002" cy="1555298"/>
          </a:xfrm>
          <a:prstGeom prst="rect">
            <a:avLst/>
          </a:prstGeom>
          <a:noFill/>
        </p:spPr>
        <p:txBody>
          <a:bodyPr wrap="square">
            <a:spAutoFit/>
          </a:bodyPr>
          <a:lstStyle/>
          <a:p>
            <a:pPr>
              <a:lnSpc>
                <a:spcPct val="115000"/>
              </a:lnSpc>
              <a:spcAft>
                <a:spcPts val="1000"/>
              </a:spcAft>
            </a:pPr>
            <a:r>
              <a:rPr lang="en-CA" sz="1400" dirty="0">
                <a:solidFill>
                  <a:schemeClr val="bg1">
                    <a:lumMod val="50000"/>
                  </a:schemeClr>
                </a:solidFill>
                <a:effectLst/>
                <a:ea typeface="Calibri" panose="020F0502020204030204" pitchFamily="34" charset="0"/>
                <a:cs typeface="Times New Roman" panose="02020603050405020304" pitchFamily="18" charset="0"/>
              </a:rPr>
              <a:t>Slips and trips are the most common cause of injury at work. On average, they cause 40% of all reported major injuries and can also lead to other types of serious accidents, for example falls from height.</a:t>
            </a:r>
          </a:p>
          <a:p>
            <a:pPr>
              <a:lnSpc>
                <a:spcPct val="115000"/>
              </a:lnSpc>
              <a:spcAft>
                <a:spcPts val="1000"/>
              </a:spcAft>
            </a:pPr>
            <a:r>
              <a:rPr lang="en-CA" sz="1400" dirty="0">
                <a:solidFill>
                  <a:schemeClr val="bg1">
                    <a:lumMod val="50000"/>
                  </a:schemeClr>
                </a:solidFill>
                <a:effectLst/>
                <a:ea typeface="Calibri" panose="020F0502020204030204" pitchFamily="34" charset="0"/>
                <a:cs typeface="Times New Roman" panose="02020603050405020304" pitchFamily="18" charset="0"/>
              </a:rPr>
              <a:t>Slips and trips are also the most reported injury to members of the public</a:t>
            </a:r>
            <a:endParaRPr lang="en-GB" sz="1400" dirty="0">
              <a:solidFill>
                <a:schemeClr val="bg1">
                  <a:lumMod val="50000"/>
                </a:schemeClr>
              </a:solidFill>
              <a:effectLst/>
              <a:ea typeface="Times New Roman" panose="02020603050405020304" pitchFamily="18" charset="0"/>
            </a:endParaRPr>
          </a:p>
          <a:p>
            <a:pPr marL="285750" indent="-285750" algn="just">
              <a:buFont typeface="Arial" panose="020B0604020202020204" pitchFamily="34" charset="0"/>
              <a:buChar char="•"/>
            </a:pPr>
            <a:endParaRPr lang="en-GB" sz="1400" b="1" dirty="0">
              <a:effectLst/>
              <a:ea typeface="Calibri" panose="020F0502020204030204" pitchFamily="34" charset="0"/>
            </a:endParaRPr>
          </a:p>
        </p:txBody>
      </p:sp>
      <p:pic>
        <p:nvPicPr>
          <p:cNvPr id="15" name="Picture 14" descr="A picture containing text, sign&#10;&#10;Description automatically generated">
            <a:extLst>
              <a:ext uri="{FF2B5EF4-FFF2-40B4-BE49-F238E27FC236}">
                <a16:creationId xmlns:a16="http://schemas.microsoft.com/office/drawing/2014/main" id="{9D2FFE42-D1CD-3303-DC29-167F47430E8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272" y="104274"/>
            <a:ext cx="1629292" cy="1629292"/>
          </a:xfrm>
          <a:prstGeom prst="rect">
            <a:avLst/>
          </a:prstGeom>
        </p:spPr>
      </p:pic>
      <p:sp>
        <p:nvSpPr>
          <p:cNvPr id="16" name="TextBox 15">
            <a:extLst>
              <a:ext uri="{FF2B5EF4-FFF2-40B4-BE49-F238E27FC236}">
                <a16:creationId xmlns:a16="http://schemas.microsoft.com/office/drawing/2014/main" id="{907061B6-AD68-17DA-1A9F-C19826189FCE}"/>
              </a:ext>
            </a:extLst>
          </p:cNvPr>
          <p:cNvSpPr txBox="1"/>
          <p:nvPr/>
        </p:nvSpPr>
        <p:spPr>
          <a:xfrm>
            <a:off x="325019" y="1990818"/>
            <a:ext cx="7403284" cy="749949"/>
          </a:xfrm>
          <a:prstGeom prst="rect">
            <a:avLst/>
          </a:prstGeom>
          <a:noFill/>
        </p:spPr>
        <p:txBody>
          <a:bodyPr wrap="square">
            <a:spAutoFit/>
          </a:bodyPr>
          <a:lstStyle/>
          <a:p>
            <a:pPr>
              <a:lnSpc>
                <a:spcPct val="115000"/>
              </a:lnSpc>
              <a:spcAft>
                <a:spcPts val="1000"/>
              </a:spcAft>
            </a:pPr>
            <a:r>
              <a:rPr lang="en-US" sz="1600" b="1" dirty="0">
                <a:solidFill>
                  <a:srgbClr val="C00000"/>
                </a:solidFill>
                <a:effectLst/>
                <a:ea typeface="Calibri" panose="020F0502020204030204" pitchFamily="34" charset="0"/>
                <a:cs typeface="Times New Roman" panose="02020603050405020304" pitchFamily="18" charset="0"/>
              </a:rPr>
              <a:t>How can we prevent injuries due to slips, trips and falls?</a:t>
            </a:r>
            <a:endParaRPr lang="en-GB" sz="1600" b="1" dirty="0">
              <a:solidFill>
                <a:srgbClr val="C00000"/>
              </a:solidFill>
              <a:effectLst/>
              <a:ea typeface="Times New Roman" panose="02020603050405020304" pitchFamily="18" charset="0"/>
            </a:endParaRPr>
          </a:p>
          <a:p>
            <a:pPr marL="285750" indent="-285750" algn="just">
              <a:buFont typeface="Arial" panose="020B0604020202020204" pitchFamily="34" charset="0"/>
              <a:buChar char="•"/>
            </a:pPr>
            <a:endParaRPr lang="en-GB" sz="1600" b="1" dirty="0">
              <a:effectLst/>
              <a:ea typeface="Calibri" panose="020F0502020204030204" pitchFamily="34" charset="0"/>
            </a:endParaRPr>
          </a:p>
        </p:txBody>
      </p:sp>
      <p:graphicFrame>
        <p:nvGraphicFramePr>
          <p:cNvPr id="10" name="Table 10">
            <a:extLst>
              <a:ext uri="{FF2B5EF4-FFF2-40B4-BE49-F238E27FC236}">
                <a16:creationId xmlns:a16="http://schemas.microsoft.com/office/drawing/2014/main" id="{B13D3EC8-96A9-A119-6A27-962B0D0BF6E4}"/>
              </a:ext>
            </a:extLst>
          </p:cNvPr>
          <p:cNvGraphicFramePr>
            <a:graphicFrameLocks noGrp="1"/>
          </p:cNvGraphicFramePr>
          <p:nvPr>
            <p:extLst>
              <p:ext uri="{D42A27DB-BD31-4B8C-83A1-F6EECF244321}">
                <p14:modId xmlns:p14="http://schemas.microsoft.com/office/powerpoint/2010/main" val="3703418902"/>
              </p:ext>
            </p:extLst>
          </p:nvPr>
        </p:nvGraphicFramePr>
        <p:xfrm>
          <a:off x="354051" y="2488842"/>
          <a:ext cx="8016603" cy="2834640"/>
        </p:xfrm>
        <a:graphic>
          <a:graphicData uri="http://schemas.openxmlformats.org/drawingml/2006/table">
            <a:tbl>
              <a:tblPr firstRow="1" bandRow="1">
                <a:tableStyleId>{5C22544A-7EE6-4342-B048-85BDC9FD1C3A}</a:tableStyleId>
              </a:tblPr>
              <a:tblGrid>
                <a:gridCol w="3809809">
                  <a:extLst>
                    <a:ext uri="{9D8B030D-6E8A-4147-A177-3AD203B41FA5}">
                      <a16:colId xmlns:a16="http://schemas.microsoft.com/office/drawing/2014/main" val="2913786651"/>
                    </a:ext>
                  </a:extLst>
                </a:gridCol>
                <a:gridCol w="4206794">
                  <a:extLst>
                    <a:ext uri="{9D8B030D-6E8A-4147-A177-3AD203B41FA5}">
                      <a16:colId xmlns:a16="http://schemas.microsoft.com/office/drawing/2014/main" val="3668696750"/>
                    </a:ext>
                  </a:extLst>
                </a:gridCol>
              </a:tblGrid>
              <a:tr h="0">
                <a:tc>
                  <a:txBody>
                    <a:bodyPr/>
                    <a:lstStyle/>
                    <a:p>
                      <a:r>
                        <a:rPr lang="en-US" sz="1400" dirty="0" err="1">
                          <a:latin typeface="+mn-lt"/>
                        </a:rPr>
                        <a:t>Organisations</a:t>
                      </a:r>
                      <a:endParaRPr lang="en-GB" sz="1400" dirty="0">
                        <a:latin typeface="+mn-lt"/>
                      </a:endParaRPr>
                    </a:p>
                  </a:txBody>
                  <a:tcPr>
                    <a:solidFill>
                      <a:srgbClr val="C00000"/>
                    </a:solidFill>
                  </a:tcPr>
                </a:tc>
                <a:tc>
                  <a:txBody>
                    <a:bodyPr/>
                    <a:lstStyle/>
                    <a:p>
                      <a:r>
                        <a:rPr lang="en-US" sz="1400" dirty="0">
                          <a:latin typeface="+mn-lt"/>
                        </a:rPr>
                        <a:t>Individuals</a:t>
                      </a:r>
                      <a:endParaRPr lang="en-GB" sz="1400" dirty="0">
                        <a:latin typeface="+mn-lt"/>
                      </a:endParaRPr>
                    </a:p>
                  </a:txBody>
                  <a:tcPr>
                    <a:solidFill>
                      <a:srgbClr val="C00000"/>
                    </a:solidFill>
                  </a:tcPr>
                </a:tc>
                <a:extLst>
                  <a:ext uri="{0D108BD9-81ED-4DB2-BD59-A6C34878D82A}">
                    <a16:rowId xmlns:a16="http://schemas.microsoft.com/office/drawing/2014/main" val="4190685873"/>
                  </a:ext>
                </a:extLst>
              </a:tr>
              <a:tr h="370840">
                <a:tc>
                  <a:txBody>
                    <a:bodyPr/>
                    <a:lstStyle/>
                    <a:p>
                      <a:r>
                        <a:rPr lang="en-US" sz="1400" dirty="0">
                          <a:latin typeface="+mn-lt"/>
                        </a:rPr>
                        <a:t>Ensure plant and equipment are maintained and any leaks are prepared and replace</a:t>
                      </a:r>
                      <a:endParaRPr lang="en-GB" sz="1400" dirty="0">
                        <a:latin typeface="+mn-lt"/>
                      </a:endParaRPr>
                    </a:p>
                  </a:txBody>
                  <a:tcPr>
                    <a:solidFill>
                      <a:schemeClr val="bg1">
                        <a:lumMod val="75000"/>
                      </a:schemeClr>
                    </a:solidFill>
                  </a:tcPr>
                </a:tc>
                <a:tc>
                  <a:txBody>
                    <a:bodyPr/>
                    <a:lstStyle/>
                    <a:p>
                      <a:pPr marL="285750" indent="-285750">
                        <a:buFont typeface="Arial" panose="020B0604020202020204" pitchFamily="34" charset="0"/>
                        <a:buChar char="•"/>
                      </a:pPr>
                      <a:r>
                        <a:rPr lang="en-US" sz="1400" dirty="0">
                          <a:latin typeface="+mn-lt"/>
                        </a:rPr>
                        <a:t>Report any loose, damaged and worn flooring</a:t>
                      </a:r>
                    </a:p>
                    <a:p>
                      <a:pPr marL="285750" indent="-285750">
                        <a:buFont typeface="Arial" panose="020B0604020202020204" pitchFamily="34" charset="0"/>
                        <a:buChar char="•"/>
                      </a:pPr>
                      <a:r>
                        <a:rPr lang="en-US" sz="1400" dirty="0">
                          <a:latin typeface="+mn-lt"/>
                        </a:rPr>
                        <a:t>If you see a spillage, clean it up or make arrangements for it to be cleaned</a:t>
                      </a:r>
                    </a:p>
                    <a:p>
                      <a:pPr marL="285750" indent="-285750">
                        <a:buFont typeface="Arial" panose="020B0604020202020204" pitchFamily="34" charset="0"/>
                        <a:buChar char="•"/>
                      </a:pPr>
                      <a:r>
                        <a:rPr lang="en-US" sz="1400" dirty="0">
                          <a:latin typeface="+mn-lt"/>
                        </a:rPr>
                        <a:t>Report any leaks, weeps or seeps identified so they can be cleaned and contained</a:t>
                      </a:r>
                      <a:endParaRPr lang="en-GB" sz="1400" dirty="0">
                        <a:latin typeface="+mn-lt"/>
                      </a:endParaRPr>
                    </a:p>
                  </a:txBody>
                  <a:tcPr>
                    <a:solidFill>
                      <a:schemeClr val="bg1">
                        <a:lumMod val="75000"/>
                      </a:schemeClr>
                    </a:solidFill>
                  </a:tcPr>
                </a:tc>
                <a:extLst>
                  <a:ext uri="{0D108BD9-81ED-4DB2-BD59-A6C34878D82A}">
                    <a16:rowId xmlns:a16="http://schemas.microsoft.com/office/drawing/2014/main" val="1970489017"/>
                  </a:ext>
                </a:extLst>
              </a:tr>
              <a:tr h="386899">
                <a:tc>
                  <a:txBody>
                    <a:bodyPr/>
                    <a:lstStyle/>
                    <a:p>
                      <a:pPr marL="285750" indent="-285750">
                        <a:buFont typeface="Arial" panose="020B0604020202020204" pitchFamily="34" charset="0"/>
                        <a:buChar char="•"/>
                      </a:pPr>
                      <a:r>
                        <a:rPr lang="en-US" sz="1400" dirty="0">
                          <a:latin typeface="+mn-lt"/>
                        </a:rPr>
                        <a:t>Design and keep walkways and work areas clear of obstructions</a:t>
                      </a:r>
                    </a:p>
                    <a:p>
                      <a:pPr marL="285750" indent="-285750">
                        <a:buFont typeface="Arial" panose="020B0604020202020204" pitchFamily="34" charset="0"/>
                        <a:buChar char="•"/>
                      </a:pPr>
                      <a:r>
                        <a:rPr lang="en-US" sz="1400" dirty="0">
                          <a:latin typeface="+mn-lt"/>
                        </a:rPr>
                        <a:t>Consider how work is organised and managed e.g. avoid rushing, overcrowding of areas and training cables</a:t>
                      </a:r>
                      <a:endParaRPr lang="en-GB" sz="1400" dirty="0">
                        <a:latin typeface="+mn-lt"/>
                      </a:endParaRPr>
                    </a:p>
                  </a:txBody>
                  <a:tcPr>
                    <a:solidFill>
                      <a:schemeClr val="bg1">
                        <a:lumMod val="85000"/>
                      </a:schemeClr>
                    </a:solidFill>
                  </a:tcPr>
                </a:tc>
                <a:tc>
                  <a:txBody>
                    <a:bodyPr/>
                    <a:lstStyle/>
                    <a:p>
                      <a:pPr marL="285750" indent="-285750">
                        <a:buFont typeface="Arial" panose="020B0604020202020204" pitchFamily="34" charset="0"/>
                        <a:buChar char="•"/>
                      </a:pPr>
                      <a:r>
                        <a:rPr lang="en-US" sz="1400" dirty="0">
                          <a:latin typeface="+mn-lt"/>
                        </a:rPr>
                        <a:t>If you see items on the ground where someone could trip over them, remove them or arrange for them to be removed or make the situation safe</a:t>
                      </a:r>
                    </a:p>
                    <a:p>
                      <a:pPr marL="285750" indent="-285750">
                        <a:buFont typeface="Arial" panose="020B0604020202020204" pitchFamily="34" charset="0"/>
                        <a:buChar char="•"/>
                      </a:pPr>
                      <a:r>
                        <a:rPr lang="en-US" sz="1400" dirty="0">
                          <a:latin typeface="+mn-lt"/>
                        </a:rPr>
                        <a:t>Play your part and keep your worksite tidy -  include good housekeeping in your job planning and discuss during toolbox talks</a:t>
                      </a:r>
                      <a:endParaRPr lang="en-GB" sz="1400" dirty="0">
                        <a:latin typeface="+mn-lt"/>
                      </a:endParaRPr>
                    </a:p>
                  </a:txBody>
                  <a:tcPr>
                    <a:solidFill>
                      <a:schemeClr val="bg1">
                        <a:lumMod val="85000"/>
                      </a:schemeClr>
                    </a:solidFill>
                  </a:tcPr>
                </a:tc>
                <a:extLst>
                  <a:ext uri="{0D108BD9-81ED-4DB2-BD59-A6C34878D82A}">
                    <a16:rowId xmlns:a16="http://schemas.microsoft.com/office/drawing/2014/main" val="3873178395"/>
                  </a:ext>
                </a:extLst>
              </a:tr>
            </a:tbl>
          </a:graphicData>
        </a:graphic>
      </p:graphicFrame>
      <p:sp>
        <p:nvSpPr>
          <p:cNvPr id="18" name="TextBox 17">
            <a:extLst>
              <a:ext uri="{FF2B5EF4-FFF2-40B4-BE49-F238E27FC236}">
                <a16:creationId xmlns:a16="http://schemas.microsoft.com/office/drawing/2014/main" id="{5E5DD725-1012-4E40-D3CF-C931C56AB910}"/>
              </a:ext>
            </a:extLst>
          </p:cNvPr>
          <p:cNvSpPr txBox="1"/>
          <p:nvPr/>
        </p:nvSpPr>
        <p:spPr>
          <a:xfrm>
            <a:off x="8849095" y="1436595"/>
            <a:ext cx="2749347" cy="1555298"/>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What methods are there at site to report damaged plant and equipment?</a:t>
            </a:r>
          </a:p>
          <a:p>
            <a:pPr>
              <a:lnSpc>
                <a:spcPct val="115000"/>
              </a:lnSpc>
              <a:spcAft>
                <a:spcPts val="1000"/>
              </a:spcAft>
            </a:pPr>
            <a:endParaRPr lang="en-GB" sz="1400" b="1" dirty="0">
              <a:solidFill>
                <a:srgbClr val="C00000"/>
              </a:solidFill>
              <a:effectLst/>
              <a:ea typeface="Times New Roman" panose="02020603050405020304" pitchFamily="18" charset="0"/>
            </a:endParaRPr>
          </a:p>
          <a:p>
            <a:pPr marL="285750" indent="-285750" algn="just">
              <a:buFont typeface="Arial" panose="020B0604020202020204" pitchFamily="34" charset="0"/>
              <a:buChar char="•"/>
            </a:pPr>
            <a:endParaRPr lang="en-GB" sz="1400" b="1" dirty="0">
              <a:effectLst/>
              <a:ea typeface="Calibri" panose="020F0502020204030204" pitchFamily="34" charset="0"/>
            </a:endParaRPr>
          </a:p>
        </p:txBody>
      </p:sp>
      <p:sp>
        <p:nvSpPr>
          <p:cNvPr id="20" name="TextBox 19">
            <a:extLst>
              <a:ext uri="{FF2B5EF4-FFF2-40B4-BE49-F238E27FC236}">
                <a16:creationId xmlns:a16="http://schemas.microsoft.com/office/drawing/2014/main" id="{B83D93A5-2E15-F0C0-CFEE-0DCF51B01A85}"/>
              </a:ext>
            </a:extLst>
          </p:cNvPr>
          <p:cNvSpPr txBox="1"/>
          <p:nvPr/>
        </p:nvSpPr>
        <p:spPr>
          <a:xfrm>
            <a:off x="8836783" y="3412062"/>
            <a:ext cx="3336995" cy="1200238"/>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How do you ensure you keep your worksite tidy during and after work activities?</a:t>
            </a:r>
            <a:endParaRPr lang="en-GB" sz="1400" b="1" dirty="0">
              <a:solidFill>
                <a:srgbClr val="C00000"/>
              </a:solidFill>
              <a:effectLst/>
              <a:ea typeface="Times New Roman" panose="02020603050405020304" pitchFamily="18" charset="0"/>
            </a:endParaRPr>
          </a:p>
          <a:p>
            <a:pPr marL="285750" indent="-285750" algn="just">
              <a:buFont typeface="Arial" panose="020B0604020202020204" pitchFamily="34" charset="0"/>
              <a:buChar char="•"/>
            </a:pPr>
            <a:endParaRPr lang="en-GB" sz="1400" b="1" dirty="0">
              <a:effectLst/>
              <a:ea typeface="Calibri" panose="020F0502020204030204" pitchFamily="34" charset="0"/>
            </a:endParaRPr>
          </a:p>
        </p:txBody>
      </p:sp>
      <p:cxnSp>
        <p:nvCxnSpPr>
          <p:cNvPr id="13" name="Straight Connector 12">
            <a:extLst>
              <a:ext uri="{FF2B5EF4-FFF2-40B4-BE49-F238E27FC236}">
                <a16:creationId xmlns:a16="http://schemas.microsoft.com/office/drawing/2014/main" id="{9806F2AB-9E94-AE61-8DD0-441E6CA2BE59}"/>
              </a:ext>
            </a:extLst>
          </p:cNvPr>
          <p:cNvCxnSpPr>
            <a:cxnSpLocks/>
          </p:cNvCxnSpPr>
          <p:nvPr/>
        </p:nvCxnSpPr>
        <p:spPr>
          <a:xfrm>
            <a:off x="8569695" y="54111"/>
            <a:ext cx="0" cy="5808824"/>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pic>
        <p:nvPicPr>
          <p:cNvPr id="26" name="Picture 25">
            <a:extLst>
              <a:ext uri="{FF2B5EF4-FFF2-40B4-BE49-F238E27FC236}">
                <a16:creationId xmlns:a16="http://schemas.microsoft.com/office/drawing/2014/main" id="{513BFF06-11A6-D691-71BA-1401D58A11DD}"/>
              </a:ext>
            </a:extLst>
          </p:cNvPr>
          <p:cNvPicPr>
            <a:picLocks noChangeAspect="1"/>
          </p:cNvPicPr>
          <p:nvPr/>
        </p:nvPicPr>
        <p:blipFill>
          <a:blip r:embed="rId4"/>
          <a:stretch>
            <a:fillRect/>
          </a:stretch>
        </p:blipFill>
        <p:spPr>
          <a:xfrm rot="21308851">
            <a:off x="8876750" y="148037"/>
            <a:ext cx="1810644" cy="730610"/>
          </a:xfrm>
          <a:prstGeom prst="rect">
            <a:avLst/>
          </a:prstGeom>
        </p:spPr>
      </p:pic>
      <p:sp>
        <p:nvSpPr>
          <p:cNvPr id="17" name="TextBox 16">
            <a:extLst>
              <a:ext uri="{FF2B5EF4-FFF2-40B4-BE49-F238E27FC236}">
                <a16:creationId xmlns:a16="http://schemas.microsoft.com/office/drawing/2014/main" id="{CD5EBE61-2430-0CEF-31A0-676AC31A8C5B}"/>
              </a:ext>
            </a:extLst>
          </p:cNvPr>
          <p:cNvSpPr txBox="1"/>
          <p:nvPr/>
        </p:nvSpPr>
        <p:spPr>
          <a:xfrm>
            <a:off x="8849093" y="2488842"/>
            <a:ext cx="2947932" cy="931537"/>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What is the most effective way to prevent slips trips and falls?</a:t>
            </a:r>
            <a:endParaRPr lang="en-GB" sz="1400" b="1" dirty="0">
              <a:solidFill>
                <a:srgbClr val="C00000"/>
              </a:solidFill>
              <a:effectLst/>
              <a:ea typeface="Times New Roman" panose="02020603050405020304" pitchFamily="18" charset="0"/>
            </a:endParaRPr>
          </a:p>
          <a:p>
            <a:pPr marL="285750" indent="-285750" algn="just">
              <a:buFont typeface="Arial" panose="020B0604020202020204" pitchFamily="34" charset="0"/>
              <a:buChar char="•"/>
            </a:pPr>
            <a:endParaRPr lang="en-GB" sz="1400" b="1" dirty="0">
              <a:effectLst/>
              <a:ea typeface="Calibri" panose="020F0502020204030204" pitchFamily="34" charset="0"/>
            </a:endParaRPr>
          </a:p>
        </p:txBody>
      </p:sp>
      <p:sp>
        <p:nvSpPr>
          <p:cNvPr id="28" name="TextBox 27">
            <a:extLst>
              <a:ext uri="{FF2B5EF4-FFF2-40B4-BE49-F238E27FC236}">
                <a16:creationId xmlns:a16="http://schemas.microsoft.com/office/drawing/2014/main" id="{E363F7DA-F02A-361A-5C5F-7144B03DF691}"/>
              </a:ext>
            </a:extLst>
          </p:cNvPr>
          <p:cNvSpPr txBox="1"/>
          <p:nvPr/>
        </p:nvSpPr>
        <p:spPr>
          <a:xfrm>
            <a:off x="8849093" y="4566700"/>
            <a:ext cx="2827658" cy="931537"/>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What is the most common cause of slips, trips and falls at your site?</a:t>
            </a:r>
            <a:endParaRPr lang="en-GB" sz="1400" b="1" dirty="0">
              <a:solidFill>
                <a:srgbClr val="C00000"/>
              </a:solidFill>
              <a:effectLst/>
              <a:ea typeface="Times New Roman" panose="02020603050405020304" pitchFamily="18" charset="0"/>
            </a:endParaRPr>
          </a:p>
          <a:p>
            <a:pPr marL="285750" indent="-285750" algn="just">
              <a:buFont typeface="Arial" panose="020B0604020202020204" pitchFamily="34" charset="0"/>
              <a:buChar char="•"/>
            </a:pPr>
            <a:endParaRPr lang="en-GB" sz="1400" b="1" dirty="0">
              <a:effectLst/>
              <a:ea typeface="Calibri" panose="020F0502020204030204" pitchFamily="34" charset="0"/>
            </a:endParaRPr>
          </a:p>
        </p:txBody>
      </p:sp>
    </p:spTree>
    <p:extLst>
      <p:ext uri="{BB962C8B-B14F-4D97-AF65-F5344CB8AC3E}">
        <p14:creationId xmlns:p14="http://schemas.microsoft.com/office/powerpoint/2010/main" val="41944370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12B107E5-399A-4C58-8D38-77F7116BE846}"/>
              </a:ext>
            </a:extLst>
          </p:cNvPr>
          <p:cNvSpPr txBox="1"/>
          <p:nvPr/>
        </p:nvSpPr>
        <p:spPr>
          <a:xfrm>
            <a:off x="166473" y="549747"/>
            <a:ext cx="11379204" cy="584775"/>
          </a:xfrm>
          <a:prstGeom prst="rect">
            <a:avLst/>
          </a:prstGeom>
          <a:noFill/>
        </p:spPr>
        <p:txBody>
          <a:bodyPr wrap="square">
            <a:spAutoFit/>
          </a:bodyPr>
          <a:lstStyle/>
          <a:p>
            <a:pPr algn="just"/>
            <a:endParaRPr lang="en-US" sz="1600" b="1" dirty="0">
              <a:solidFill>
                <a:srgbClr val="FF0000"/>
              </a:solidFill>
              <a:latin typeface="Calibri" panose="020F0502020204030204" pitchFamily="34" charset="0"/>
              <a:ea typeface="Calibri" panose="020F0502020204030204" pitchFamily="34" charset="0"/>
            </a:endParaRPr>
          </a:p>
          <a:p>
            <a:pPr marL="285750" indent="-285750" algn="just">
              <a:buFont typeface="Arial" panose="020B0604020202020204" pitchFamily="34" charset="0"/>
              <a:buChar char="•"/>
            </a:pPr>
            <a:endParaRPr lang="en-GB" sz="1600" b="1" dirty="0">
              <a:solidFill>
                <a:srgbClr val="FF0000"/>
              </a:solidFill>
              <a:effectLst/>
              <a:latin typeface="Calibri" panose="020F0502020204030204" pitchFamily="34" charset="0"/>
              <a:ea typeface="Calibri" panose="020F0502020204030204" pitchFamily="34" charset="0"/>
            </a:endParaRPr>
          </a:p>
        </p:txBody>
      </p:sp>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8" name="Rectangle 7">
            <a:extLst>
              <a:ext uri="{FF2B5EF4-FFF2-40B4-BE49-F238E27FC236}">
                <a16:creationId xmlns:a16="http://schemas.microsoft.com/office/drawing/2014/main" id="{193A3282-99FD-4667-AB5C-9FD173D35025}"/>
              </a:ext>
            </a:extLst>
          </p:cNvPr>
          <p:cNvSpPr/>
          <p:nvPr/>
        </p:nvSpPr>
        <p:spPr>
          <a:xfrm>
            <a:off x="2737309" y="6172069"/>
            <a:ext cx="2592184"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Slips, Trips and Falls</a:t>
            </a:r>
          </a:p>
        </p:txBody>
      </p:sp>
      <p:sp>
        <p:nvSpPr>
          <p:cNvPr id="3" name="Rectangle 2">
            <a:extLst>
              <a:ext uri="{FF2B5EF4-FFF2-40B4-BE49-F238E27FC236}">
                <a16:creationId xmlns:a16="http://schemas.microsoft.com/office/drawing/2014/main" id="{FBE8B82D-54AD-96B7-8630-D4D0F05740C3}"/>
              </a:ext>
            </a:extLst>
          </p:cNvPr>
          <p:cNvSpPr>
            <a:spLocks noChangeArrowheads="1"/>
          </p:cNvSpPr>
          <p:nvPr/>
        </p:nvSpPr>
        <p:spPr bwMode="auto">
          <a:xfrm>
            <a:off x="1121664" y="2731809"/>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sp>
        <p:nvSpPr>
          <p:cNvPr id="5" name="Rectangle 4">
            <a:extLst>
              <a:ext uri="{FF2B5EF4-FFF2-40B4-BE49-F238E27FC236}">
                <a16:creationId xmlns:a16="http://schemas.microsoft.com/office/drawing/2014/main" id="{8304B77C-78B5-A6A2-F566-B6F1C6076E8E}"/>
              </a:ext>
            </a:extLst>
          </p:cNvPr>
          <p:cNvSpPr>
            <a:spLocks noChangeArrowheads="1"/>
          </p:cNvSpPr>
          <p:nvPr/>
        </p:nvSpPr>
        <p:spPr bwMode="auto">
          <a:xfrm>
            <a:off x="4145280" y="27463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pic>
        <p:nvPicPr>
          <p:cNvPr id="6" name="Picture 5">
            <a:extLst>
              <a:ext uri="{FF2B5EF4-FFF2-40B4-BE49-F238E27FC236}">
                <a16:creationId xmlns:a16="http://schemas.microsoft.com/office/drawing/2014/main" id="{A33DBC1C-89D5-EB44-BEA7-1DA7FA23E71D}"/>
              </a:ext>
            </a:extLst>
          </p:cNvPr>
          <p:cNvPicPr>
            <a:picLocks noChangeAspect="1"/>
          </p:cNvPicPr>
          <p:nvPr/>
        </p:nvPicPr>
        <p:blipFill>
          <a:blip r:embed="rId3"/>
          <a:stretch>
            <a:fillRect/>
          </a:stretch>
        </p:blipFill>
        <p:spPr>
          <a:xfrm>
            <a:off x="3892894" y="326930"/>
            <a:ext cx="2731546" cy="1620809"/>
          </a:xfrm>
          <a:prstGeom prst="rect">
            <a:avLst/>
          </a:prstGeom>
        </p:spPr>
      </p:pic>
      <p:sp>
        <p:nvSpPr>
          <p:cNvPr id="19" name="TextBox 18">
            <a:extLst>
              <a:ext uri="{FF2B5EF4-FFF2-40B4-BE49-F238E27FC236}">
                <a16:creationId xmlns:a16="http://schemas.microsoft.com/office/drawing/2014/main" id="{ABE56A2B-F37E-27CE-1EA5-C2DE7C8D2003}"/>
              </a:ext>
            </a:extLst>
          </p:cNvPr>
          <p:cNvSpPr txBox="1"/>
          <p:nvPr/>
        </p:nvSpPr>
        <p:spPr>
          <a:xfrm>
            <a:off x="1298229" y="116652"/>
            <a:ext cx="2524032" cy="2940100"/>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SimSun" panose="02010600030101010101" pitchFamily="2" charset="-122"/>
                <a:cs typeface="Arial" panose="020B0604020202020204" pitchFamily="34" charset="0"/>
              </a:rPr>
              <a:t>Injury due to </a:t>
            </a:r>
            <a:r>
              <a:rPr lang="en-US" sz="1400" b="1" dirty="0">
                <a:solidFill>
                  <a:srgbClr val="C00000"/>
                </a:solidFill>
                <a:ea typeface="SimSun" panose="02010600030101010101" pitchFamily="2" charset="-122"/>
                <a:cs typeface="Arial" panose="020B0604020202020204" pitchFamily="34" charset="0"/>
              </a:rPr>
              <a:t>u</a:t>
            </a:r>
            <a:r>
              <a:rPr lang="en-US" sz="1400" b="1" dirty="0">
                <a:solidFill>
                  <a:srgbClr val="C00000"/>
                </a:solidFill>
                <a:effectLst/>
                <a:ea typeface="SimSun" panose="02010600030101010101" pitchFamily="2" charset="-122"/>
                <a:cs typeface="Arial" panose="020B0604020202020204" pitchFamily="34" charset="0"/>
              </a:rPr>
              <a:t>neven stairs</a:t>
            </a:r>
          </a:p>
          <a:p>
            <a:pPr>
              <a:lnSpc>
                <a:spcPct val="115000"/>
              </a:lnSpc>
              <a:spcAft>
                <a:spcPts val="1000"/>
              </a:spcAft>
            </a:pPr>
            <a:r>
              <a:rPr lang="en-US" sz="1400" dirty="0">
                <a:effectLst/>
                <a:ea typeface="SimSun" panose="02010600030101010101" pitchFamily="2" charset="-122"/>
                <a:cs typeface="Arial" panose="020B0604020202020204" pitchFamily="34" charset="0"/>
              </a:rPr>
              <a:t>The injured party was transiting down the stairs when they misjudged the height of the final step. </a:t>
            </a:r>
          </a:p>
          <a:p>
            <a:pPr>
              <a:lnSpc>
                <a:spcPct val="115000"/>
              </a:lnSpc>
              <a:spcAft>
                <a:spcPts val="1000"/>
              </a:spcAft>
            </a:pPr>
            <a:r>
              <a:rPr lang="en-US" sz="1400" dirty="0">
                <a:effectLst/>
                <a:ea typeface="SimSun" panose="02010600030101010101" pitchFamily="2" charset="-122"/>
                <a:cs typeface="Arial" panose="020B0604020202020204" pitchFamily="34" charset="0"/>
              </a:rPr>
              <a:t>This caused the individual to sprain their ankle resulting in a lost time injury.</a:t>
            </a:r>
          </a:p>
          <a:p>
            <a:pPr>
              <a:lnSpc>
                <a:spcPct val="115000"/>
              </a:lnSpc>
              <a:spcAft>
                <a:spcPts val="1000"/>
              </a:spcAft>
            </a:pPr>
            <a:r>
              <a:rPr lang="en-US" sz="1400" dirty="0">
                <a:ea typeface="SimSun" panose="02010600030101010101" pitchFamily="2" charset="-122"/>
                <a:cs typeface="Arial" panose="020B0604020202020204" pitchFamily="34" charset="0"/>
              </a:rPr>
              <a:t>The final step on the stairs was a different height to others.</a:t>
            </a:r>
            <a:endParaRPr lang="en-GB" sz="1400" b="1" dirty="0">
              <a:solidFill>
                <a:srgbClr val="FF0000"/>
              </a:solidFill>
              <a:effectLst/>
              <a:latin typeface="+mj-lt"/>
              <a:ea typeface="Calibri" panose="020F0502020204030204" pitchFamily="34" charset="0"/>
            </a:endParaRPr>
          </a:p>
        </p:txBody>
      </p:sp>
      <p:pic>
        <p:nvPicPr>
          <p:cNvPr id="16" name="Picture 15" descr="A picture containing text, sign&#10;&#10;Description automatically generated">
            <a:extLst>
              <a:ext uri="{FF2B5EF4-FFF2-40B4-BE49-F238E27FC236}">
                <a16:creationId xmlns:a16="http://schemas.microsoft.com/office/drawing/2014/main" id="{1730DDEC-CC21-6084-E2F1-1896BEF6CB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323" y="88077"/>
            <a:ext cx="1629292" cy="1629292"/>
          </a:xfrm>
          <a:prstGeom prst="rect">
            <a:avLst/>
          </a:prstGeom>
        </p:spPr>
      </p:pic>
      <p:pic>
        <p:nvPicPr>
          <p:cNvPr id="15" name="Picture 2" descr="C:\Users\brownjen\AppData\Local\Microsoft\Windows\Temporary Internet Files\Content.IE5\DTPKKS9U\PXL_20210618_153139587.jpg">
            <a:extLst>
              <a:ext uri="{FF2B5EF4-FFF2-40B4-BE49-F238E27FC236}">
                <a16:creationId xmlns:a16="http://schemas.microsoft.com/office/drawing/2014/main" id="{FE7424B2-26CB-3C78-6D72-B0B7A1A29DF9}"/>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3437" t="2223" r="8750" b="7221"/>
          <a:stretch/>
        </p:blipFill>
        <p:spPr bwMode="auto">
          <a:xfrm rot="5400000">
            <a:off x="6694568" y="602690"/>
            <a:ext cx="2574659" cy="1991313"/>
          </a:xfrm>
          <a:prstGeom prst="rect">
            <a:avLst/>
          </a:prstGeom>
          <a:noFill/>
          <a:ln w="19050">
            <a:noFill/>
          </a:ln>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C767538B-7CF8-8862-BBFC-144B76D3E461}"/>
              </a:ext>
            </a:extLst>
          </p:cNvPr>
          <p:cNvSpPr txBox="1"/>
          <p:nvPr/>
        </p:nvSpPr>
        <p:spPr>
          <a:xfrm>
            <a:off x="9022820" y="116652"/>
            <a:ext cx="3156430" cy="3187860"/>
          </a:xfrm>
          <a:prstGeom prst="rect">
            <a:avLst/>
          </a:prstGeom>
          <a:noFill/>
        </p:spPr>
        <p:txBody>
          <a:bodyPr wrap="square">
            <a:spAutoFit/>
          </a:bodyPr>
          <a:lstStyle/>
          <a:p>
            <a:pPr>
              <a:lnSpc>
                <a:spcPct val="115000"/>
              </a:lnSpc>
              <a:spcAft>
                <a:spcPts val="1000"/>
              </a:spcAft>
            </a:pPr>
            <a:r>
              <a:rPr lang="en-US" sz="1400" b="1" dirty="0">
                <a:solidFill>
                  <a:srgbClr val="C00000"/>
                </a:solidFill>
                <a:ea typeface="SimSun" panose="02010600030101010101" pitchFamily="2" charset="-122"/>
                <a:cs typeface="Arial" panose="020B0604020202020204" pitchFamily="34" charset="0"/>
              </a:rPr>
              <a:t>T</a:t>
            </a:r>
            <a:r>
              <a:rPr lang="en-US" sz="1400" b="1" dirty="0">
                <a:solidFill>
                  <a:srgbClr val="C00000"/>
                </a:solidFill>
                <a:effectLst/>
                <a:ea typeface="SimSun" panose="02010600030101010101" pitchFamily="2" charset="-122"/>
                <a:cs typeface="Arial" panose="020B0604020202020204" pitchFamily="34" charset="0"/>
              </a:rPr>
              <a:t>ripped on hose protection barrier</a:t>
            </a:r>
          </a:p>
          <a:p>
            <a:pPr>
              <a:lnSpc>
                <a:spcPct val="115000"/>
              </a:lnSpc>
              <a:spcAft>
                <a:spcPts val="1000"/>
              </a:spcAft>
            </a:pPr>
            <a:r>
              <a:rPr lang="en-US" sz="1400" dirty="0">
                <a:effectLst/>
                <a:ea typeface="SimSun" panose="02010600030101010101" pitchFamily="2" charset="-122"/>
                <a:cs typeface="Arial" panose="020B0604020202020204" pitchFamily="34" charset="0"/>
              </a:rPr>
              <a:t>The injured party did not notice a hose protection step over on the walkway due to bright sunlight. </a:t>
            </a:r>
          </a:p>
          <a:p>
            <a:pPr>
              <a:lnSpc>
                <a:spcPct val="115000"/>
              </a:lnSpc>
              <a:spcAft>
                <a:spcPts val="1000"/>
              </a:spcAft>
            </a:pPr>
            <a:r>
              <a:rPr lang="en-US" sz="1400" dirty="0">
                <a:effectLst/>
                <a:ea typeface="SimSun" panose="02010600030101010101" pitchFamily="2" charset="-122"/>
                <a:cs typeface="Arial" panose="020B0604020202020204" pitchFamily="34" charset="0"/>
              </a:rPr>
              <a:t>The IP tripped over the protection barrier and fell on the deck, causing his safety glasses to cut his eyebrow.</a:t>
            </a:r>
          </a:p>
          <a:p>
            <a:pPr>
              <a:lnSpc>
                <a:spcPct val="115000"/>
              </a:lnSpc>
              <a:spcAft>
                <a:spcPts val="1000"/>
              </a:spcAft>
            </a:pPr>
            <a:r>
              <a:rPr lang="en-US" sz="1400" dirty="0">
                <a:effectLst/>
                <a:ea typeface="SimSun" panose="02010600030101010101" pitchFamily="2" charset="-122"/>
                <a:cs typeface="Arial" panose="020B0604020202020204" pitchFamily="34" charset="0"/>
              </a:rPr>
              <a:t>The hose and step cover </a:t>
            </a:r>
            <a:r>
              <a:rPr lang="en-US" sz="1400" dirty="0">
                <a:ea typeface="SimSun" panose="02010600030101010101" pitchFamily="2" charset="-122"/>
                <a:cs typeface="Arial" panose="020B0604020202020204" pitchFamily="34" charset="0"/>
              </a:rPr>
              <a:t>were not removed from the worksite on completion of the task – so the hazard need not have been there.</a:t>
            </a:r>
            <a:endParaRPr lang="en-GB" sz="1400" b="1" dirty="0">
              <a:solidFill>
                <a:srgbClr val="FF0000"/>
              </a:solidFill>
              <a:effectLst/>
              <a:latin typeface="+mj-lt"/>
              <a:ea typeface="Calibri" panose="020F0502020204030204" pitchFamily="34" charset="0"/>
            </a:endParaRPr>
          </a:p>
        </p:txBody>
      </p:sp>
      <p:sp>
        <p:nvSpPr>
          <p:cNvPr id="24" name="TextBox 23">
            <a:extLst>
              <a:ext uri="{FF2B5EF4-FFF2-40B4-BE49-F238E27FC236}">
                <a16:creationId xmlns:a16="http://schemas.microsoft.com/office/drawing/2014/main" id="{1043087A-89F5-67E8-7CEA-5638EA760242}"/>
              </a:ext>
            </a:extLst>
          </p:cNvPr>
          <p:cNvSpPr txBox="1"/>
          <p:nvPr/>
        </p:nvSpPr>
        <p:spPr>
          <a:xfrm>
            <a:off x="2758404" y="3430462"/>
            <a:ext cx="2262511" cy="2188100"/>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SimSun" panose="02010600030101010101" pitchFamily="2" charset="-122"/>
                <a:cs typeface="Arial" panose="020B0604020202020204" pitchFamily="34" charset="0"/>
              </a:rPr>
              <a:t>Ankle </a:t>
            </a:r>
            <a:r>
              <a:rPr lang="en-US" sz="1400" b="1" dirty="0">
                <a:solidFill>
                  <a:srgbClr val="C00000"/>
                </a:solidFill>
                <a:ea typeface="SimSun" panose="02010600030101010101" pitchFamily="2" charset="-122"/>
                <a:cs typeface="Arial" panose="020B0604020202020204" pitchFamily="34" charset="0"/>
              </a:rPr>
              <a:t>injury – stepped on electrical cable</a:t>
            </a:r>
            <a:endParaRPr lang="en-US" sz="1400" b="1" dirty="0">
              <a:solidFill>
                <a:srgbClr val="C00000"/>
              </a:solidFill>
              <a:effectLst/>
              <a:ea typeface="SimSun" panose="02010600030101010101" pitchFamily="2" charset="-122"/>
              <a:cs typeface="Arial" panose="020B0604020202020204" pitchFamily="34" charset="0"/>
            </a:endParaRPr>
          </a:p>
          <a:p>
            <a:pPr>
              <a:lnSpc>
                <a:spcPct val="115000"/>
              </a:lnSpc>
              <a:spcAft>
                <a:spcPts val="1000"/>
              </a:spcAft>
            </a:pPr>
            <a:r>
              <a:rPr lang="en-US" sz="1400" dirty="0">
                <a:effectLst/>
                <a:ea typeface="SimSun" panose="02010600030101010101" pitchFamily="2" charset="-122"/>
                <a:cs typeface="Arial" panose="020B0604020202020204" pitchFamily="34" charset="0"/>
              </a:rPr>
              <a:t>The injured party rolled his ankle when he stepped on some electrical cabling running across a section of deck to a newly installed module.</a:t>
            </a:r>
            <a:endParaRPr lang="en-GB" sz="1400" b="1" dirty="0">
              <a:solidFill>
                <a:srgbClr val="FF0000"/>
              </a:solidFill>
              <a:effectLst/>
              <a:latin typeface="+mj-lt"/>
              <a:ea typeface="Calibri" panose="020F0502020204030204" pitchFamily="34" charset="0"/>
            </a:endParaRPr>
          </a:p>
        </p:txBody>
      </p:sp>
      <p:pic>
        <p:nvPicPr>
          <p:cNvPr id="11" name="Picture 10" descr="A picture containing ground, outdoor, person&#10;&#10;Description automatically generated">
            <a:extLst>
              <a:ext uri="{FF2B5EF4-FFF2-40B4-BE49-F238E27FC236}">
                <a16:creationId xmlns:a16="http://schemas.microsoft.com/office/drawing/2014/main" id="{B94EA839-C134-E2FC-13B2-065D7ECE106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6603" y="3535865"/>
            <a:ext cx="2570706" cy="1928029"/>
          </a:xfrm>
          <a:prstGeom prst="rect">
            <a:avLst/>
          </a:prstGeom>
        </p:spPr>
      </p:pic>
      <p:sp>
        <p:nvSpPr>
          <p:cNvPr id="25" name="TextBox 24">
            <a:extLst>
              <a:ext uri="{FF2B5EF4-FFF2-40B4-BE49-F238E27FC236}">
                <a16:creationId xmlns:a16="http://schemas.microsoft.com/office/drawing/2014/main" id="{4EF8D72C-7DF1-E380-4F47-296CC7CDACFE}"/>
              </a:ext>
            </a:extLst>
          </p:cNvPr>
          <p:cNvSpPr txBox="1"/>
          <p:nvPr/>
        </p:nvSpPr>
        <p:spPr>
          <a:xfrm>
            <a:off x="5068541" y="3450587"/>
            <a:ext cx="3245818" cy="2316340"/>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SimSun" panose="02010600030101010101" pitchFamily="2" charset="-122"/>
                <a:cs typeface="Arial" panose="020B0604020202020204" pitchFamily="34" charset="0"/>
              </a:rPr>
              <a:t>Slip on helideck stairs after fire monitor foam testing</a:t>
            </a:r>
          </a:p>
          <a:p>
            <a:pPr>
              <a:lnSpc>
                <a:spcPct val="115000"/>
              </a:lnSpc>
              <a:spcAft>
                <a:spcPts val="1000"/>
              </a:spcAft>
            </a:pPr>
            <a:r>
              <a:rPr lang="en-US" sz="1400" dirty="0">
                <a:effectLst/>
                <a:ea typeface="SimSun" panose="02010600030101010101" pitchFamily="2" charset="-122"/>
                <a:cs typeface="Arial" panose="020B0604020202020204" pitchFamily="34" charset="0"/>
              </a:rPr>
              <a:t>The injured party slipped on the </a:t>
            </a:r>
            <a:r>
              <a:rPr lang="en-US" sz="1400" dirty="0">
                <a:ea typeface="SimSun" panose="02010600030101010101" pitchFamily="2" charset="-122"/>
                <a:cs typeface="Arial" panose="020B0604020202020204" pitchFamily="34" charset="0"/>
              </a:rPr>
              <a:t>helideck stairs after fire monitoring foam testing.</a:t>
            </a:r>
          </a:p>
          <a:p>
            <a:pPr>
              <a:lnSpc>
                <a:spcPct val="115000"/>
              </a:lnSpc>
              <a:spcAft>
                <a:spcPts val="1000"/>
              </a:spcAft>
            </a:pPr>
            <a:r>
              <a:rPr lang="en-US" sz="1400" dirty="0">
                <a:effectLst/>
                <a:ea typeface="SimSun" panose="02010600030101010101" pitchFamily="2" charset="-122"/>
                <a:cs typeface="Arial" panose="020B0604020202020204" pitchFamily="34" charset="0"/>
              </a:rPr>
              <a:t>Due to wind direction the stairs were covered in AFFF. He landed impacting his lower back but was saved from a further fall </a:t>
            </a:r>
            <a:r>
              <a:rPr lang="en-US" sz="1400" dirty="0">
                <a:ea typeface="SimSun" panose="02010600030101010101" pitchFamily="2" charset="-122"/>
                <a:cs typeface="Arial" panose="020B0604020202020204" pitchFamily="34" charset="0"/>
              </a:rPr>
              <a:t>by holding the handrail.</a:t>
            </a:r>
            <a:endParaRPr lang="en-GB" sz="1400" b="1" dirty="0">
              <a:solidFill>
                <a:srgbClr val="FF0000"/>
              </a:solidFill>
              <a:effectLst/>
              <a:latin typeface="+mj-lt"/>
              <a:ea typeface="Calibri" panose="020F0502020204030204" pitchFamily="34" charset="0"/>
            </a:endParaRPr>
          </a:p>
        </p:txBody>
      </p:sp>
      <p:cxnSp>
        <p:nvCxnSpPr>
          <p:cNvPr id="18" name="Straight Connector 17">
            <a:extLst>
              <a:ext uri="{FF2B5EF4-FFF2-40B4-BE49-F238E27FC236}">
                <a16:creationId xmlns:a16="http://schemas.microsoft.com/office/drawing/2014/main" id="{F27B3291-7E95-4E5C-FCA0-42B2921D8B1F}"/>
              </a:ext>
            </a:extLst>
          </p:cNvPr>
          <p:cNvCxnSpPr>
            <a:cxnSpLocks/>
          </p:cNvCxnSpPr>
          <p:nvPr/>
        </p:nvCxnSpPr>
        <p:spPr>
          <a:xfrm>
            <a:off x="5020918" y="3341709"/>
            <a:ext cx="0" cy="2481379"/>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C2D0FC5-8F9B-491C-066D-BDF242C63F5B}"/>
              </a:ext>
            </a:extLst>
          </p:cNvPr>
          <p:cNvCxnSpPr>
            <a:cxnSpLocks/>
          </p:cNvCxnSpPr>
          <p:nvPr/>
        </p:nvCxnSpPr>
        <p:spPr>
          <a:xfrm>
            <a:off x="8359624" y="3341709"/>
            <a:ext cx="0" cy="2538549"/>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950C9C8-92C9-0DA4-C4AB-1B83587C3FD9}"/>
              </a:ext>
            </a:extLst>
          </p:cNvPr>
          <p:cNvCxnSpPr>
            <a:cxnSpLocks/>
          </p:cNvCxnSpPr>
          <p:nvPr/>
        </p:nvCxnSpPr>
        <p:spPr>
          <a:xfrm flipH="1">
            <a:off x="191873" y="3329951"/>
            <a:ext cx="11809627" cy="38395"/>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0661E552-5EBA-D08D-8BB4-2BD53EA83C98}"/>
              </a:ext>
            </a:extLst>
          </p:cNvPr>
          <p:cNvCxnSpPr>
            <a:cxnSpLocks/>
          </p:cNvCxnSpPr>
          <p:nvPr/>
        </p:nvCxnSpPr>
        <p:spPr>
          <a:xfrm>
            <a:off x="6891205" y="88077"/>
            <a:ext cx="0" cy="3280269"/>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2E984A14-A4B0-4E5A-2790-D0FB98E2C31D}"/>
              </a:ext>
            </a:extLst>
          </p:cNvPr>
          <p:cNvSpPr txBox="1"/>
          <p:nvPr/>
        </p:nvSpPr>
        <p:spPr>
          <a:xfrm>
            <a:off x="3645388" y="2625613"/>
            <a:ext cx="3245817" cy="573298"/>
          </a:xfrm>
          <a:prstGeom prst="rect">
            <a:avLst/>
          </a:prstGeom>
          <a:noFill/>
        </p:spPr>
        <p:txBody>
          <a:bodyPr wrap="square">
            <a:spAutoFit/>
          </a:bodyPr>
          <a:lstStyle/>
          <a:p>
            <a:pPr>
              <a:lnSpc>
                <a:spcPct val="115000"/>
              </a:lnSpc>
              <a:spcAft>
                <a:spcPts val="1000"/>
              </a:spcAft>
            </a:pPr>
            <a:r>
              <a:rPr lang="en-GB" sz="1400" b="1" dirty="0">
                <a:solidFill>
                  <a:srgbClr val="C00000"/>
                </a:solidFill>
                <a:effectLst/>
                <a:ea typeface="Calibri" panose="020F0502020204030204" pitchFamily="34" charset="0"/>
                <a:cs typeface="Times New Roman" panose="02020603050405020304" pitchFamily="18" charset="0"/>
              </a:rPr>
              <a:t>Are there unevenly spaced stairs on your installation which need addressed?</a:t>
            </a:r>
            <a:endParaRPr lang="en-GB" sz="1400" b="1" dirty="0">
              <a:effectLst/>
              <a:ea typeface="Calibri" panose="020F0502020204030204" pitchFamily="34" charset="0"/>
            </a:endParaRPr>
          </a:p>
        </p:txBody>
      </p:sp>
      <p:pic>
        <p:nvPicPr>
          <p:cNvPr id="29" name="Picture 28">
            <a:extLst>
              <a:ext uri="{FF2B5EF4-FFF2-40B4-BE49-F238E27FC236}">
                <a16:creationId xmlns:a16="http://schemas.microsoft.com/office/drawing/2014/main" id="{5293F3AE-1215-F47B-5162-E5B9E7CDE0A4}"/>
              </a:ext>
            </a:extLst>
          </p:cNvPr>
          <p:cNvPicPr>
            <a:picLocks noChangeAspect="1"/>
          </p:cNvPicPr>
          <p:nvPr/>
        </p:nvPicPr>
        <p:blipFill>
          <a:blip r:embed="rId7"/>
          <a:stretch>
            <a:fillRect/>
          </a:stretch>
        </p:blipFill>
        <p:spPr>
          <a:xfrm rot="21308851">
            <a:off x="4734443" y="1782854"/>
            <a:ext cx="1810644" cy="730610"/>
          </a:xfrm>
          <a:prstGeom prst="rect">
            <a:avLst/>
          </a:prstGeom>
        </p:spPr>
      </p:pic>
      <p:sp>
        <p:nvSpPr>
          <p:cNvPr id="30" name="TextBox 29">
            <a:extLst>
              <a:ext uri="{FF2B5EF4-FFF2-40B4-BE49-F238E27FC236}">
                <a16:creationId xmlns:a16="http://schemas.microsoft.com/office/drawing/2014/main" id="{DAF18506-C55C-916C-747D-46DF1CC43A1B}"/>
              </a:ext>
            </a:extLst>
          </p:cNvPr>
          <p:cNvSpPr txBox="1"/>
          <p:nvPr/>
        </p:nvSpPr>
        <p:spPr>
          <a:xfrm>
            <a:off x="8557653" y="3576527"/>
            <a:ext cx="3245817" cy="1197059"/>
          </a:xfrm>
          <a:prstGeom prst="rect">
            <a:avLst/>
          </a:prstGeom>
          <a:noFill/>
        </p:spPr>
        <p:txBody>
          <a:bodyPr wrap="square">
            <a:spAutoFit/>
          </a:bodyPr>
          <a:lstStyle/>
          <a:p>
            <a:pPr>
              <a:lnSpc>
                <a:spcPct val="115000"/>
              </a:lnSpc>
              <a:spcAft>
                <a:spcPts val="1000"/>
              </a:spcAft>
            </a:pPr>
            <a:r>
              <a:rPr lang="en-GB" sz="1400" b="1" dirty="0">
                <a:solidFill>
                  <a:srgbClr val="C00000"/>
                </a:solidFill>
                <a:effectLst/>
                <a:ea typeface="Calibri" panose="020F0502020204030204" pitchFamily="34" charset="0"/>
                <a:cs typeface="Times New Roman" panose="02020603050405020304" pitchFamily="18" charset="0"/>
              </a:rPr>
              <a:t>How do you minimise trip hazards at your worksites?</a:t>
            </a:r>
          </a:p>
          <a:p>
            <a:pPr>
              <a:lnSpc>
                <a:spcPct val="115000"/>
              </a:lnSpc>
              <a:spcAft>
                <a:spcPts val="1000"/>
              </a:spcAft>
            </a:pPr>
            <a:r>
              <a:rPr lang="en-GB" sz="1400" b="1" dirty="0">
                <a:solidFill>
                  <a:srgbClr val="C00000"/>
                </a:solidFill>
                <a:ea typeface="Calibri" panose="020F0502020204030204" pitchFamily="34" charset="0"/>
                <a:cs typeface="Times New Roman" panose="02020603050405020304" pitchFamily="18" charset="0"/>
              </a:rPr>
              <a:t>What process do you have in place for reporting damaged plant &amp; equipment?</a:t>
            </a:r>
            <a:endParaRPr lang="en-GB" sz="1400" b="1" dirty="0">
              <a:effectLst/>
              <a:ea typeface="Calibri" panose="020F0502020204030204" pitchFamily="34" charset="0"/>
            </a:endParaRPr>
          </a:p>
        </p:txBody>
      </p:sp>
      <p:pic>
        <p:nvPicPr>
          <p:cNvPr id="31" name="Picture 30">
            <a:extLst>
              <a:ext uri="{FF2B5EF4-FFF2-40B4-BE49-F238E27FC236}">
                <a16:creationId xmlns:a16="http://schemas.microsoft.com/office/drawing/2014/main" id="{76904A31-B7BD-02FC-9E39-1039D9E9A62F}"/>
              </a:ext>
            </a:extLst>
          </p:cNvPr>
          <p:cNvPicPr>
            <a:picLocks noChangeAspect="1"/>
          </p:cNvPicPr>
          <p:nvPr/>
        </p:nvPicPr>
        <p:blipFill>
          <a:blip r:embed="rId7"/>
          <a:stretch>
            <a:fillRect/>
          </a:stretch>
        </p:blipFill>
        <p:spPr>
          <a:xfrm rot="21308851">
            <a:off x="10080862" y="4990171"/>
            <a:ext cx="1810644" cy="730610"/>
          </a:xfrm>
          <a:prstGeom prst="rect">
            <a:avLst/>
          </a:prstGeom>
        </p:spPr>
      </p:pic>
    </p:spTree>
    <p:extLst>
      <p:ext uri="{BB962C8B-B14F-4D97-AF65-F5344CB8AC3E}">
        <p14:creationId xmlns:p14="http://schemas.microsoft.com/office/powerpoint/2010/main" val="6381561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8" name="Rectangle 7">
            <a:extLst>
              <a:ext uri="{FF2B5EF4-FFF2-40B4-BE49-F238E27FC236}">
                <a16:creationId xmlns:a16="http://schemas.microsoft.com/office/drawing/2014/main" id="{D8CC5DC1-7673-4753-AD6F-C4DB55FB8A13}"/>
              </a:ext>
            </a:extLst>
          </p:cNvPr>
          <p:cNvSpPr/>
          <p:nvPr/>
        </p:nvSpPr>
        <p:spPr>
          <a:xfrm>
            <a:off x="2737309" y="6172069"/>
            <a:ext cx="3294492"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Manual Handling / Lifting</a:t>
            </a:r>
          </a:p>
        </p:txBody>
      </p:sp>
      <p:pic>
        <p:nvPicPr>
          <p:cNvPr id="13" name="Picture 12">
            <a:extLst>
              <a:ext uri="{FF2B5EF4-FFF2-40B4-BE49-F238E27FC236}">
                <a16:creationId xmlns:a16="http://schemas.microsoft.com/office/drawing/2014/main" id="{3A48C863-5858-CC8F-B07B-AFA58D375DA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03378"/>
            <a:ext cx="1629292" cy="1629292"/>
          </a:xfrm>
          <a:prstGeom prst="rect">
            <a:avLst/>
          </a:prstGeom>
        </p:spPr>
      </p:pic>
      <p:sp>
        <p:nvSpPr>
          <p:cNvPr id="14" name="TextBox 13">
            <a:extLst>
              <a:ext uri="{FF2B5EF4-FFF2-40B4-BE49-F238E27FC236}">
                <a16:creationId xmlns:a16="http://schemas.microsoft.com/office/drawing/2014/main" id="{AFFBD12B-C608-56AC-710E-A9B0FAF7EE14}"/>
              </a:ext>
            </a:extLst>
          </p:cNvPr>
          <p:cNvSpPr txBox="1"/>
          <p:nvPr/>
        </p:nvSpPr>
        <p:spPr>
          <a:xfrm>
            <a:off x="1919984" y="103378"/>
            <a:ext cx="4052191" cy="1692579"/>
          </a:xfrm>
          <a:prstGeom prst="rect">
            <a:avLst/>
          </a:prstGeom>
          <a:noFill/>
        </p:spPr>
        <p:txBody>
          <a:bodyPr wrap="square">
            <a:spAutoFit/>
          </a:bodyPr>
          <a:lstStyle/>
          <a:p>
            <a:pPr>
              <a:lnSpc>
                <a:spcPct val="115000"/>
              </a:lnSpc>
              <a:spcAft>
                <a:spcPts val="1000"/>
              </a:spcAft>
            </a:pPr>
            <a:r>
              <a:rPr lang="en-US" sz="1400" dirty="0">
                <a:solidFill>
                  <a:schemeClr val="bg1">
                    <a:lumMod val="50000"/>
                  </a:schemeClr>
                </a:solidFill>
                <a:effectLst/>
                <a:ea typeface="Calibri" panose="020F0502020204030204" pitchFamily="34" charset="0"/>
                <a:cs typeface="Times New Roman" panose="02020603050405020304" pitchFamily="18" charset="0"/>
              </a:rPr>
              <a:t>Manual handling is the second most common cause of injury at work.</a:t>
            </a:r>
          </a:p>
          <a:p>
            <a:pPr>
              <a:lnSpc>
                <a:spcPct val="115000"/>
              </a:lnSpc>
              <a:spcAft>
                <a:spcPts val="1000"/>
              </a:spcAft>
            </a:pPr>
            <a:r>
              <a:rPr lang="en-US" sz="1400" dirty="0">
                <a:solidFill>
                  <a:schemeClr val="bg1">
                    <a:lumMod val="50000"/>
                  </a:schemeClr>
                </a:solidFill>
                <a:ea typeface="Calibri" panose="020F0502020204030204" pitchFamily="34" charset="0"/>
                <a:cs typeface="Times New Roman" panose="02020603050405020304" pitchFamily="18" charset="0"/>
              </a:rPr>
              <a:t>Manual handling is the transportations or support of a load by hand or bodily force. It includes lifting, lowering, pushing, pulling, moving and carrying a load</a:t>
            </a:r>
            <a:endParaRPr lang="en-GB" sz="1400" dirty="0">
              <a:effectLst/>
              <a:ea typeface="Calibri" panose="020F0502020204030204" pitchFamily="34" charset="0"/>
            </a:endParaRPr>
          </a:p>
        </p:txBody>
      </p:sp>
      <p:graphicFrame>
        <p:nvGraphicFramePr>
          <p:cNvPr id="26" name="Table 3">
            <a:extLst>
              <a:ext uri="{FF2B5EF4-FFF2-40B4-BE49-F238E27FC236}">
                <a16:creationId xmlns:a16="http://schemas.microsoft.com/office/drawing/2014/main" id="{DD37BEBD-60A3-35DC-B398-43A699AF618B}"/>
              </a:ext>
            </a:extLst>
          </p:cNvPr>
          <p:cNvGraphicFramePr>
            <a:graphicFrameLocks noGrp="1"/>
          </p:cNvGraphicFramePr>
          <p:nvPr/>
        </p:nvGraphicFramePr>
        <p:xfrm>
          <a:off x="6110008" y="103378"/>
          <a:ext cx="5853392" cy="5685600"/>
        </p:xfrm>
        <a:graphic>
          <a:graphicData uri="http://schemas.openxmlformats.org/drawingml/2006/table">
            <a:tbl>
              <a:tblPr firstRow="1" bandRow="1">
                <a:tableStyleId>{5C22544A-7EE6-4342-B048-85BDC9FD1C3A}</a:tableStyleId>
              </a:tblPr>
              <a:tblGrid>
                <a:gridCol w="1188000">
                  <a:extLst>
                    <a:ext uri="{9D8B030D-6E8A-4147-A177-3AD203B41FA5}">
                      <a16:colId xmlns:a16="http://schemas.microsoft.com/office/drawing/2014/main" val="3148655156"/>
                    </a:ext>
                  </a:extLst>
                </a:gridCol>
                <a:gridCol w="4665392">
                  <a:extLst>
                    <a:ext uri="{9D8B030D-6E8A-4147-A177-3AD203B41FA5}">
                      <a16:colId xmlns:a16="http://schemas.microsoft.com/office/drawing/2014/main" val="2426202522"/>
                    </a:ext>
                  </a:extLst>
                </a:gridCol>
              </a:tblGrid>
              <a:tr h="1188000">
                <a:tc>
                  <a:txBody>
                    <a:bodyPr/>
                    <a:lstStyle/>
                    <a:p>
                      <a:pPr algn="ctr"/>
                      <a:r>
                        <a:rPr lang="en-GB" sz="6600" b="1" dirty="0">
                          <a:ln w="19050">
                            <a:solidFill>
                              <a:srgbClr val="E30313"/>
                            </a:solidFill>
                          </a:ln>
                          <a:solidFill>
                            <a:schemeClr val="tx1"/>
                          </a:solidFill>
                          <a:effectLst>
                            <a:outerShdw blurRad="50800" dist="38100" dir="2700000" algn="tl" rotWithShape="0">
                              <a:prstClr val="black">
                                <a:alpha val="40000"/>
                              </a:prstClr>
                            </a:outerShdw>
                          </a:effectLst>
                          <a:latin typeface="+mn-lt"/>
                        </a:rPr>
                        <a:t>T</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400" b="1" dirty="0">
                          <a:solidFill>
                            <a:schemeClr val="tx1"/>
                          </a:solidFill>
                          <a:latin typeface="+mn-lt"/>
                        </a:rPr>
                        <a:t>Task: consider how the task is going to be done</a:t>
                      </a:r>
                    </a:p>
                    <a:p>
                      <a:r>
                        <a:rPr lang="en-GB" sz="1400" b="0" dirty="0">
                          <a:solidFill>
                            <a:schemeClr val="tx1"/>
                          </a:solidFill>
                          <a:latin typeface="+mn-lt"/>
                        </a:rPr>
                        <a:t>Does the manual handling task involve twisting, stooping, bending, pushing, pulling, team work, seated work, low lifts, high lifts?</a:t>
                      </a:r>
                    </a:p>
                  </a:txBody>
                  <a:tcPr anchor="ctr">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32080"/>
                  </a:ext>
                </a:extLst>
              </a:tr>
              <a:tr h="324000">
                <a:tc>
                  <a:txBody>
                    <a:bodyPr/>
                    <a:lstStyle/>
                    <a:p>
                      <a:pPr algn="ctr"/>
                      <a:endParaRPr lang="en-GB" sz="500" b="1" dirty="0">
                        <a:ln w="19050">
                          <a:solidFill>
                            <a:srgbClr val="E30313"/>
                          </a:solidFill>
                        </a:ln>
                        <a:solidFill>
                          <a:schemeClr val="tx1"/>
                        </a:solidFill>
                        <a:effectLst>
                          <a:outerShdw blurRad="50800" dist="38100" dir="2700000" algn="tl" rotWithShape="0">
                            <a:prstClr val="black">
                              <a:alpha val="40000"/>
                            </a:prstClr>
                          </a:outerShdw>
                        </a:effectLst>
                        <a:latin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GB" sz="1400" b="0" dirty="0">
                        <a:solidFill>
                          <a:schemeClr val="tx1"/>
                        </a:solidFill>
                        <a:latin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84512956"/>
                  </a:ext>
                </a:extLst>
              </a:tr>
              <a:tr h="1188000">
                <a:tc>
                  <a:txBody>
                    <a:bodyPr/>
                    <a:lstStyle/>
                    <a:p>
                      <a:pPr algn="ctr"/>
                      <a:r>
                        <a:rPr lang="en-GB" sz="6600" b="1" dirty="0">
                          <a:ln w="19050">
                            <a:solidFill>
                              <a:srgbClr val="E30313"/>
                            </a:solidFill>
                          </a:ln>
                          <a:solidFill>
                            <a:schemeClr val="tx1"/>
                          </a:solidFill>
                          <a:effectLst>
                            <a:outerShdw blurRad="50800" dist="38100" dir="2700000" algn="tl" rotWithShape="0">
                              <a:prstClr val="black">
                                <a:alpha val="40000"/>
                              </a:prstClr>
                            </a:outerShdw>
                          </a:effectLst>
                          <a:latin typeface="+mn-lt"/>
                        </a:rPr>
                        <a:t>I</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400" b="1" dirty="0">
                          <a:solidFill>
                            <a:schemeClr val="tx1"/>
                          </a:solidFill>
                          <a:latin typeface="+mn-lt"/>
                        </a:rPr>
                        <a:t>Individual: consider the individual capabilities</a:t>
                      </a:r>
                    </a:p>
                    <a:p>
                      <a:r>
                        <a:rPr lang="en-GB" sz="1400" b="0" dirty="0">
                          <a:solidFill>
                            <a:schemeClr val="tx1"/>
                          </a:solidFill>
                          <a:latin typeface="+mn-lt"/>
                        </a:rPr>
                        <a:t>Are the team members fit and able to conduct the task? Do they need assistance?</a:t>
                      </a:r>
                    </a:p>
                  </a:txBody>
                  <a:tcPr anchor="ctr">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0294533"/>
                  </a:ext>
                </a:extLst>
              </a:tr>
              <a:tr h="0">
                <a:tc>
                  <a:txBody>
                    <a:bodyPr/>
                    <a:lstStyle/>
                    <a:p>
                      <a:pPr algn="ctr"/>
                      <a:endParaRPr lang="en-GB" sz="500" b="1" dirty="0">
                        <a:ln w="19050">
                          <a:solidFill>
                            <a:srgbClr val="E30313"/>
                          </a:solidFill>
                        </a:ln>
                        <a:solidFill>
                          <a:schemeClr val="tx1"/>
                        </a:solidFill>
                        <a:effectLst>
                          <a:outerShdw blurRad="50800" dist="38100" dir="2700000" algn="tl" rotWithShape="0">
                            <a:prstClr val="black">
                              <a:alpha val="40000"/>
                            </a:prstClr>
                          </a:outerShdw>
                        </a:effectLst>
                        <a:latin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GB" sz="1400" b="0" dirty="0">
                        <a:solidFill>
                          <a:schemeClr val="tx1"/>
                        </a:solidFill>
                        <a:latin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09577717"/>
                  </a:ext>
                </a:extLst>
              </a:tr>
              <a:tr h="1188000">
                <a:tc>
                  <a:txBody>
                    <a:bodyPr/>
                    <a:lstStyle/>
                    <a:p>
                      <a:pPr algn="ctr"/>
                      <a:r>
                        <a:rPr lang="en-GB" sz="6600" b="1" dirty="0">
                          <a:ln w="19050">
                            <a:solidFill>
                              <a:srgbClr val="E30313"/>
                            </a:solidFill>
                          </a:ln>
                          <a:solidFill>
                            <a:schemeClr val="tx1"/>
                          </a:solidFill>
                          <a:effectLst>
                            <a:outerShdw blurRad="50800" dist="38100" dir="2700000" algn="tl" rotWithShape="0">
                              <a:prstClr val="black">
                                <a:alpha val="40000"/>
                              </a:prstClr>
                            </a:outerShdw>
                          </a:effectLst>
                          <a:latin typeface="+mn-lt"/>
                        </a:rPr>
                        <a:t>L</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400" b="1" dirty="0">
                          <a:solidFill>
                            <a:schemeClr val="tx1"/>
                          </a:solidFill>
                          <a:latin typeface="+mn-lt"/>
                        </a:rPr>
                        <a:t>Load: consider the load itself</a:t>
                      </a:r>
                    </a:p>
                    <a:p>
                      <a:r>
                        <a:rPr lang="en-GB" sz="1400" b="0" dirty="0">
                          <a:solidFill>
                            <a:schemeClr val="tx1"/>
                          </a:solidFill>
                          <a:latin typeface="+mn-lt"/>
                        </a:rPr>
                        <a:t>Is the load heavy or light? Is it bulky or small? Is it easy to handle or difficult to grip? Is it going to obscure your vision? Is the weight evenly distributed or top heavy?</a:t>
                      </a:r>
                    </a:p>
                  </a:txBody>
                  <a:tcPr anchor="ctr">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1278691"/>
                  </a:ext>
                </a:extLst>
              </a:tr>
              <a:tr h="0">
                <a:tc>
                  <a:txBody>
                    <a:bodyPr/>
                    <a:lstStyle/>
                    <a:p>
                      <a:pPr algn="ctr"/>
                      <a:endParaRPr lang="en-GB" sz="500" b="1" dirty="0">
                        <a:ln w="19050">
                          <a:solidFill>
                            <a:srgbClr val="E30313"/>
                          </a:solidFill>
                        </a:ln>
                        <a:solidFill>
                          <a:schemeClr val="tx1"/>
                        </a:solidFill>
                        <a:effectLst>
                          <a:outerShdw blurRad="50800" dist="38100" dir="2700000" algn="tl" rotWithShape="0">
                            <a:prstClr val="black">
                              <a:alpha val="40000"/>
                            </a:prstClr>
                          </a:outerShdw>
                        </a:effectLst>
                        <a:latin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GB" sz="1400" b="0" dirty="0">
                        <a:solidFill>
                          <a:schemeClr val="tx1"/>
                        </a:solidFill>
                        <a:latin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49010107"/>
                  </a:ext>
                </a:extLst>
              </a:tr>
              <a:tr h="1188000">
                <a:tc>
                  <a:txBody>
                    <a:bodyPr/>
                    <a:lstStyle/>
                    <a:p>
                      <a:pPr algn="ctr"/>
                      <a:r>
                        <a:rPr lang="en-GB" sz="6600" b="1" dirty="0">
                          <a:ln w="19050">
                            <a:solidFill>
                              <a:srgbClr val="E30313"/>
                            </a:solidFill>
                          </a:ln>
                          <a:solidFill>
                            <a:schemeClr val="tx1"/>
                          </a:solidFill>
                          <a:effectLst>
                            <a:outerShdw blurRad="50800" dist="38100" dir="2700000" algn="tl" rotWithShape="0">
                              <a:prstClr val="black">
                                <a:alpha val="40000"/>
                              </a:prstClr>
                            </a:outerShdw>
                          </a:effectLst>
                          <a:latin typeface="+mn-lt"/>
                        </a:rPr>
                        <a:t>E</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400" b="1" dirty="0">
                          <a:solidFill>
                            <a:schemeClr val="tx1"/>
                          </a:solidFill>
                          <a:latin typeface="+mn-lt"/>
                        </a:rPr>
                        <a:t>Environment: consider environment in which you are lifting</a:t>
                      </a:r>
                    </a:p>
                    <a:p>
                      <a:r>
                        <a:rPr lang="en-GB" sz="1400" b="0" dirty="0">
                          <a:solidFill>
                            <a:schemeClr val="tx1"/>
                          </a:solidFill>
                          <a:latin typeface="+mn-lt"/>
                        </a:rPr>
                        <a:t>Is the work area well lit and free from trip hazards? Is the route on the same level, or up and down stairs? Are the floors level and stable or slippery and uneven?</a:t>
                      </a:r>
                    </a:p>
                  </a:txBody>
                  <a:tcPr anchor="ctr">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3236293"/>
                  </a:ext>
                </a:extLst>
              </a:tr>
            </a:tbl>
          </a:graphicData>
        </a:graphic>
      </p:graphicFrame>
      <p:sp>
        <p:nvSpPr>
          <p:cNvPr id="27" name="TextBox 26">
            <a:extLst>
              <a:ext uri="{FF2B5EF4-FFF2-40B4-BE49-F238E27FC236}">
                <a16:creationId xmlns:a16="http://schemas.microsoft.com/office/drawing/2014/main" id="{BA8FCC4F-34AD-C3ED-1513-5D79DBB11B90}"/>
              </a:ext>
            </a:extLst>
          </p:cNvPr>
          <p:cNvSpPr txBox="1"/>
          <p:nvPr/>
        </p:nvSpPr>
        <p:spPr>
          <a:xfrm>
            <a:off x="89296" y="2385674"/>
            <a:ext cx="3014430" cy="3403304"/>
          </a:xfrm>
          <a:prstGeom prst="rect">
            <a:avLst/>
          </a:prstGeom>
          <a:noFill/>
        </p:spPr>
        <p:txBody>
          <a:bodyPr wrap="square">
            <a:spAutoFit/>
          </a:bodyPr>
          <a:lstStyle/>
          <a:p>
            <a:pPr lvl="0"/>
            <a:r>
              <a:rPr lang="en-GB" sz="1400" b="1" dirty="0">
                <a:solidFill>
                  <a:srgbClr val="C00000"/>
                </a:solidFill>
                <a:effectLst/>
                <a:latin typeface="Calibri" panose="020F0502020204030204" pitchFamily="34" charset="0"/>
                <a:ea typeface="Calibri" panose="020F0502020204030204" pitchFamily="34" charset="0"/>
              </a:rPr>
              <a:t>Manual handling of slings</a:t>
            </a:r>
          </a:p>
          <a:p>
            <a:pPr>
              <a:lnSpc>
                <a:spcPct val="115000"/>
              </a:lnSpc>
              <a:spcAft>
                <a:spcPts val="1000"/>
              </a:spcAft>
            </a:pPr>
            <a:r>
              <a:rPr lang="en-US" sz="1400" dirty="0">
                <a:ea typeface="SimSun" panose="02010600030101010101" pitchFamily="2" charset="-122"/>
                <a:cs typeface="Arial" panose="020B0604020202020204" pitchFamily="34" charset="0"/>
              </a:rPr>
              <a:t>An individual was asked to bring 2 transit slings to the worksite. </a:t>
            </a:r>
          </a:p>
          <a:p>
            <a:pPr>
              <a:lnSpc>
                <a:spcPct val="115000"/>
              </a:lnSpc>
              <a:spcAft>
                <a:spcPts val="1000"/>
              </a:spcAft>
            </a:pPr>
            <a:r>
              <a:rPr lang="en-US" sz="1400" dirty="0">
                <a:ea typeface="SimSun" panose="02010600030101010101" pitchFamily="2" charset="-122"/>
                <a:cs typeface="Arial" panose="020B0604020202020204" pitchFamily="34" charset="0"/>
              </a:rPr>
              <a:t>The individual lifted both slings, bundled together on his shoulder. </a:t>
            </a:r>
          </a:p>
          <a:p>
            <a:pPr>
              <a:lnSpc>
                <a:spcPct val="115000"/>
              </a:lnSpc>
              <a:spcAft>
                <a:spcPts val="1000"/>
              </a:spcAft>
            </a:pPr>
            <a:r>
              <a:rPr lang="en-US" sz="1400" dirty="0">
                <a:ea typeface="SimSun" panose="02010600030101010101" pitchFamily="2" charset="-122"/>
                <a:cs typeface="Arial" panose="020B0604020202020204" pitchFamily="34" charset="0"/>
              </a:rPr>
              <a:t>After walking 10 – 15 feet he felt a sharp pain in his back. </a:t>
            </a:r>
          </a:p>
          <a:p>
            <a:pPr>
              <a:lnSpc>
                <a:spcPct val="115000"/>
              </a:lnSpc>
              <a:spcAft>
                <a:spcPts val="1000"/>
              </a:spcAft>
            </a:pPr>
            <a:r>
              <a:rPr lang="en-US" sz="1400" dirty="0">
                <a:ea typeface="SimSun" panose="02010600030101010101" pitchFamily="2" charset="-122"/>
                <a:cs typeface="Arial" panose="020B0604020202020204" pitchFamily="34" charset="0"/>
              </a:rPr>
              <a:t>The individual was in so much pain he was unable to move any further and was taken to the sick bay on a stretcher and subsequently medevac’d.</a:t>
            </a:r>
            <a:endParaRPr lang="en-GB" sz="1400" dirty="0">
              <a:ea typeface="SimSun" panose="02010600030101010101" pitchFamily="2" charset="-122"/>
              <a:cs typeface="Arial" panose="020B0604020202020204" pitchFamily="34" charset="0"/>
            </a:endParaRPr>
          </a:p>
        </p:txBody>
      </p:sp>
      <p:pic>
        <p:nvPicPr>
          <p:cNvPr id="28" name="Picture 27">
            <a:extLst>
              <a:ext uri="{FF2B5EF4-FFF2-40B4-BE49-F238E27FC236}">
                <a16:creationId xmlns:a16="http://schemas.microsoft.com/office/drawing/2014/main" id="{50714637-2A8E-DDBA-9B28-F3C108E0EE9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43455" y="3533059"/>
            <a:ext cx="2747539" cy="2261446"/>
          </a:xfrm>
          <a:prstGeom prst="rect">
            <a:avLst/>
          </a:prstGeom>
          <a:noFill/>
          <a:ln>
            <a:noFill/>
          </a:ln>
          <a:effectLst/>
        </p:spPr>
      </p:pic>
      <p:sp>
        <p:nvSpPr>
          <p:cNvPr id="30" name="TextBox 29">
            <a:extLst>
              <a:ext uri="{FF2B5EF4-FFF2-40B4-BE49-F238E27FC236}">
                <a16:creationId xmlns:a16="http://schemas.microsoft.com/office/drawing/2014/main" id="{F6957384-BED9-4ADA-4DBD-FB846EF12D17}"/>
              </a:ext>
            </a:extLst>
          </p:cNvPr>
          <p:cNvSpPr txBox="1"/>
          <p:nvPr/>
        </p:nvSpPr>
        <p:spPr>
          <a:xfrm>
            <a:off x="3704024" y="2455366"/>
            <a:ext cx="2417094" cy="821059"/>
          </a:xfrm>
          <a:prstGeom prst="rect">
            <a:avLst/>
          </a:prstGeom>
          <a:noFill/>
        </p:spPr>
        <p:txBody>
          <a:bodyPr wrap="square">
            <a:spAutoFit/>
          </a:bodyPr>
          <a:lstStyle/>
          <a:p>
            <a:pPr>
              <a:lnSpc>
                <a:spcPct val="115000"/>
              </a:lnSpc>
              <a:spcAft>
                <a:spcPts val="1000"/>
              </a:spcAft>
            </a:pPr>
            <a:r>
              <a:rPr lang="en-GB" sz="1400" b="1" dirty="0">
                <a:solidFill>
                  <a:srgbClr val="C00000"/>
                </a:solidFill>
                <a:effectLst/>
                <a:ea typeface="Calibri" panose="020F0502020204030204" pitchFamily="34" charset="0"/>
                <a:cs typeface="Times New Roman" panose="02020603050405020304" pitchFamily="18" charset="0"/>
              </a:rPr>
              <a:t>Do your team know what they need to consider when manual handling?</a:t>
            </a:r>
            <a:endParaRPr lang="en-GB" sz="1400" b="1" dirty="0">
              <a:solidFill>
                <a:srgbClr val="C00000"/>
              </a:solidFill>
              <a:effectLst/>
              <a:ea typeface="Calibri" panose="020F0502020204030204" pitchFamily="34" charset="0"/>
            </a:endParaRPr>
          </a:p>
        </p:txBody>
      </p:sp>
      <p:sp>
        <p:nvSpPr>
          <p:cNvPr id="4" name="Arrow: Right 3">
            <a:extLst>
              <a:ext uri="{FF2B5EF4-FFF2-40B4-BE49-F238E27FC236}">
                <a16:creationId xmlns:a16="http://schemas.microsoft.com/office/drawing/2014/main" id="{D2800A11-6D7A-FF39-D1B7-4DF24224AC19}"/>
              </a:ext>
            </a:extLst>
          </p:cNvPr>
          <p:cNvSpPr/>
          <p:nvPr/>
        </p:nvSpPr>
        <p:spPr>
          <a:xfrm>
            <a:off x="4776667" y="1947475"/>
            <a:ext cx="504619" cy="200025"/>
          </a:xfrm>
          <a:prstGeom prst="rightArrow">
            <a:avLst/>
          </a:prstGeom>
          <a:solidFill>
            <a:srgbClr val="E3031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1" name="Picture 30">
            <a:extLst>
              <a:ext uri="{FF2B5EF4-FFF2-40B4-BE49-F238E27FC236}">
                <a16:creationId xmlns:a16="http://schemas.microsoft.com/office/drawing/2014/main" id="{373FED74-F41E-D310-7775-A378015ED645}"/>
              </a:ext>
            </a:extLst>
          </p:cNvPr>
          <p:cNvPicPr>
            <a:picLocks noChangeAspect="1"/>
          </p:cNvPicPr>
          <p:nvPr/>
        </p:nvPicPr>
        <p:blipFill>
          <a:blip r:embed="rId5"/>
          <a:stretch>
            <a:fillRect/>
          </a:stretch>
        </p:blipFill>
        <p:spPr>
          <a:xfrm rot="21308851">
            <a:off x="3071111" y="1871230"/>
            <a:ext cx="1810644" cy="730610"/>
          </a:xfrm>
          <a:prstGeom prst="rect">
            <a:avLst/>
          </a:prstGeom>
        </p:spPr>
      </p:pic>
    </p:spTree>
    <p:extLst>
      <p:ext uri="{BB962C8B-B14F-4D97-AF65-F5344CB8AC3E}">
        <p14:creationId xmlns:p14="http://schemas.microsoft.com/office/powerpoint/2010/main" val="222519319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9" name="Rectangle 8">
            <a:extLst>
              <a:ext uri="{FF2B5EF4-FFF2-40B4-BE49-F238E27FC236}">
                <a16:creationId xmlns:a16="http://schemas.microsoft.com/office/drawing/2014/main" id="{55613A00-CD82-4334-B13F-BE1D5AECC49E}"/>
              </a:ext>
            </a:extLst>
          </p:cNvPr>
          <p:cNvSpPr/>
          <p:nvPr/>
        </p:nvSpPr>
        <p:spPr>
          <a:xfrm>
            <a:off x="2737309" y="6172069"/>
            <a:ext cx="1434945"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Eye Safety</a:t>
            </a:r>
          </a:p>
        </p:txBody>
      </p:sp>
      <p:pic>
        <p:nvPicPr>
          <p:cNvPr id="11" name="Picture 10" descr="Icon&#10;&#10;Description automatically generated">
            <a:extLst>
              <a:ext uri="{FF2B5EF4-FFF2-40B4-BE49-F238E27FC236}">
                <a16:creationId xmlns:a16="http://schemas.microsoft.com/office/drawing/2014/main" id="{D9656758-5A5F-4820-5A1D-96CF69EA46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385" y="54491"/>
            <a:ext cx="1751279" cy="1751279"/>
          </a:xfrm>
          <a:prstGeom prst="rect">
            <a:avLst/>
          </a:prstGeom>
        </p:spPr>
      </p:pic>
      <p:sp>
        <p:nvSpPr>
          <p:cNvPr id="12" name="TextBox 11">
            <a:extLst>
              <a:ext uri="{FF2B5EF4-FFF2-40B4-BE49-F238E27FC236}">
                <a16:creationId xmlns:a16="http://schemas.microsoft.com/office/drawing/2014/main" id="{2DB28BC0-7D71-A580-0D0D-2E75EC68884F}"/>
              </a:ext>
            </a:extLst>
          </p:cNvPr>
          <p:cNvSpPr txBox="1"/>
          <p:nvPr/>
        </p:nvSpPr>
        <p:spPr>
          <a:xfrm>
            <a:off x="1670894" y="289266"/>
            <a:ext cx="4252234" cy="821059"/>
          </a:xfrm>
          <a:prstGeom prst="rect">
            <a:avLst/>
          </a:prstGeom>
          <a:noFill/>
        </p:spPr>
        <p:txBody>
          <a:bodyPr wrap="square">
            <a:spAutoFit/>
          </a:bodyPr>
          <a:lstStyle/>
          <a:p>
            <a:pPr>
              <a:lnSpc>
                <a:spcPct val="115000"/>
              </a:lnSpc>
              <a:spcAft>
                <a:spcPts val="1000"/>
              </a:spcAft>
            </a:pPr>
            <a:r>
              <a:rPr lang="en-US" sz="1400" dirty="0">
                <a:solidFill>
                  <a:schemeClr val="bg1">
                    <a:lumMod val="50000"/>
                  </a:schemeClr>
                </a:solidFill>
                <a:effectLst/>
                <a:ea typeface="Calibri" panose="020F0502020204030204" pitchFamily="34" charset="0"/>
                <a:cs typeface="Times New Roman" panose="02020603050405020304" pitchFamily="18" charset="0"/>
              </a:rPr>
              <a:t>Damage to the eye has the potential to impact eyesight, therefore it is important that they are protected from hazards in order to avoid injury</a:t>
            </a:r>
          </a:p>
        </p:txBody>
      </p:sp>
      <p:sp>
        <p:nvSpPr>
          <p:cNvPr id="14" name="TextBox 13">
            <a:extLst>
              <a:ext uri="{FF2B5EF4-FFF2-40B4-BE49-F238E27FC236}">
                <a16:creationId xmlns:a16="http://schemas.microsoft.com/office/drawing/2014/main" id="{9D8AA2A4-38E4-CC98-7459-933842C3359C}"/>
              </a:ext>
            </a:extLst>
          </p:cNvPr>
          <p:cNvSpPr txBox="1"/>
          <p:nvPr/>
        </p:nvSpPr>
        <p:spPr>
          <a:xfrm>
            <a:off x="94876" y="1768672"/>
            <a:ext cx="3819232" cy="2444580"/>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The Right Protection:</a:t>
            </a:r>
            <a:endParaRPr lang="en-US" sz="1400" b="1" dirty="0">
              <a:effectLst/>
              <a:ea typeface="Times New Roman" panose="02020603050405020304" pitchFamily="18" charset="0"/>
              <a:cs typeface="Times New Roman" panose="02020603050405020304" pitchFamily="18" charset="0"/>
            </a:endParaRPr>
          </a:p>
          <a:p>
            <a:pPr marL="171450" indent="-171450">
              <a:lnSpc>
                <a:spcPct val="115000"/>
              </a:lnSpc>
              <a:spcAft>
                <a:spcPts val="1000"/>
              </a:spcAft>
              <a:buFont typeface="Arial" panose="020B0604020202020204" pitchFamily="34" charset="0"/>
              <a:buChar char="•"/>
            </a:pPr>
            <a:r>
              <a:rPr lang="en-US" sz="1400" dirty="0">
                <a:effectLst/>
                <a:ea typeface="Times New Roman" panose="02020603050405020304" pitchFamily="18" charset="0"/>
                <a:cs typeface="Times New Roman" panose="02020603050405020304" pitchFamily="18" charset="0"/>
              </a:rPr>
              <a:t>Ensure your eye protection is rated and suitable for the assessed risks in the task</a:t>
            </a:r>
          </a:p>
          <a:p>
            <a:pPr marL="171450" indent="-171450">
              <a:lnSpc>
                <a:spcPct val="115000"/>
              </a:lnSpc>
              <a:spcAft>
                <a:spcPts val="1000"/>
              </a:spcAft>
              <a:buFont typeface="Arial" panose="020B0604020202020204" pitchFamily="34" charset="0"/>
              <a:buChar char="•"/>
            </a:pPr>
            <a:r>
              <a:rPr lang="en-US" sz="1400" dirty="0">
                <a:effectLst/>
                <a:ea typeface="Times New Roman" panose="02020603050405020304" pitchFamily="18" charset="0"/>
                <a:cs typeface="Times New Roman" panose="02020603050405020304" pitchFamily="18" charset="0"/>
              </a:rPr>
              <a:t>Use </a:t>
            </a:r>
            <a:r>
              <a:rPr lang="en-US" sz="1400" dirty="0">
                <a:ea typeface="Times New Roman" panose="02020603050405020304" pitchFamily="18" charset="0"/>
                <a:cs typeface="Times New Roman" panose="02020603050405020304" pitchFamily="18" charset="0"/>
              </a:rPr>
              <a:t>Dynamic Risk Assessments / 20 second scans of the environmental and operations conditions. </a:t>
            </a:r>
          </a:p>
          <a:p>
            <a:pPr marL="171450" indent="-171450">
              <a:lnSpc>
                <a:spcPct val="115000"/>
              </a:lnSpc>
              <a:spcAft>
                <a:spcPts val="1000"/>
              </a:spcAft>
              <a:buFont typeface="Arial" panose="020B0604020202020204" pitchFamily="34" charset="0"/>
              <a:buChar char="•"/>
            </a:pPr>
            <a:r>
              <a:rPr lang="en-US" sz="1400" dirty="0">
                <a:ea typeface="Times New Roman" panose="02020603050405020304" pitchFamily="18" charset="0"/>
                <a:cs typeface="Times New Roman" panose="02020603050405020304" pitchFamily="18" charset="0"/>
              </a:rPr>
              <a:t>Upgrade your eye protection to match an upgrade in risk.</a:t>
            </a:r>
            <a:endParaRPr lang="en-GB" sz="1400" b="1" dirty="0">
              <a:ea typeface="Calibri" panose="020F0502020204030204" pitchFamily="34" charset="0"/>
            </a:endParaRPr>
          </a:p>
        </p:txBody>
      </p:sp>
      <p:pic>
        <p:nvPicPr>
          <p:cNvPr id="24" name="Picture 23">
            <a:extLst>
              <a:ext uri="{FF2B5EF4-FFF2-40B4-BE49-F238E27FC236}">
                <a16:creationId xmlns:a16="http://schemas.microsoft.com/office/drawing/2014/main" id="{66122A32-36B5-755A-7092-AE5054B7A1B3}"/>
              </a:ext>
            </a:extLst>
          </p:cNvPr>
          <p:cNvPicPr>
            <a:picLocks noChangeAspect="1"/>
          </p:cNvPicPr>
          <p:nvPr/>
        </p:nvPicPr>
        <p:blipFill>
          <a:blip r:embed="rId4"/>
          <a:stretch>
            <a:fillRect/>
          </a:stretch>
        </p:blipFill>
        <p:spPr>
          <a:xfrm>
            <a:off x="100391" y="4825533"/>
            <a:ext cx="3819232" cy="1021477"/>
          </a:xfrm>
          <a:prstGeom prst="rect">
            <a:avLst/>
          </a:prstGeom>
        </p:spPr>
      </p:pic>
      <p:pic>
        <p:nvPicPr>
          <p:cNvPr id="25" name="Picture 24" descr="Text&#10;&#10;Description automatically generated">
            <a:extLst>
              <a:ext uri="{FF2B5EF4-FFF2-40B4-BE49-F238E27FC236}">
                <a16:creationId xmlns:a16="http://schemas.microsoft.com/office/drawing/2014/main" id="{EE946F34-9B18-E81B-6B05-5697315AE71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07339" y="1768672"/>
            <a:ext cx="3827942" cy="2153218"/>
          </a:xfrm>
          <a:prstGeom prst="rect">
            <a:avLst/>
          </a:prstGeom>
        </p:spPr>
      </p:pic>
      <p:pic>
        <p:nvPicPr>
          <p:cNvPr id="27" name="Picture 26">
            <a:extLst>
              <a:ext uri="{FF2B5EF4-FFF2-40B4-BE49-F238E27FC236}">
                <a16:creationId xmlns:a16="http://schemas.microsoft.com/office/drawing/2014/main" id="{17A27970-7357-012E-FF53-7EF0C162656F}"/>
              </a:ext>
            </a:extLst>
          </p:cNvPr>
          <p:cNvPicPr>
            <a:picLocks noChangeAspect="1"/>
          </p:cNvPicPr>
          <p:nvPr/>
        </p:nvPicPr>
        <p:blipFill>
          <a:blip r:embed="rId6"/>
          <a:stretch>
            <a:fillRect/>
          </a:stretch>
        </p:blipFill>
        <p:spPr>
          <a:xfrm>
            <a:off x="8133347" y="3461706"/>
            <a:ext cx="3819232" cy="2425619"/>
          </a:xfrm>
          <a:prstGeom prst="rect">
            <a:avLst/>
          </a:prstGeom>
        </p:spPr>
      </p:pic>
      <p:sp>
        <p:nvSpPr>
          <p:cNvPr id="13" name="TextBox 12">
            <a:extLst>
              <a:ext uri="{FF2B5EF4-FFF2-40B4-BE49-F238E27FC236}">
                <a16:creationId xmlns:a16="http://schemas.microsoft.com/office/drawing/2014/main" id="{BA9B6C91-FA7E-7100-2953-CD83D6576D71}"/>
              </a:ext>
            </a:extLst>
          </p:cNvPr>
          <p:cNvSpPr txBox="1"/>
          <p:nvPr/>
        </p:nvSpPr>
        <p:spPr>
          <a:xfrm>
            <a:off x="7438489" y="93645"/>
            <a:ext cx="4650769" cy="954107"/>
          </a:xfrm>
          <a:prstGeom prst="rect">
            <a:avLst/>
          </a:prstGeom>
          <a:noFill/>
        </p:spPr>
        <p:txBody>
          <a:bodyPr wrap="square">
            <a:spAutoFit/>
          </a:bodyPr>
          <a:lstStyle/>
          <a:p>
            <a:r>
              <a:rPr lang="en-GB" sz="1400" dirty="0">
                <a:ea typeface="Calibri" panose="020F0502020204030204" pitchFamily="34" charset="0"/>
              </a:rPr>
              <a:t>Check out the Step Change in Safety </a:t>
            </a:r>
            <a:r>
              <a:rPr lang="en-GB" sz="1400" b="1" dirty="0">
                <a:ea typeface="Calibri" panose="020F0502020204030204" pitchFamily="34" charset="0"/>
              </a:rPr>
              <a:t>Eye Campaign </a:t>
            </a:r>
            <a:r>
              <a:rPr lang="en-GB" sz="1400" dirty="0">
                <a:ea typeface="Calibri" panose="020F0502020204030204" pitchFamily="34" charset="0"/>
              </a:rPr>
              <a:t>for more information, films and posters </a:t>
            </a:r>
            <a:r>
              <a:rPr lang="en-GB" sz="1400" b="1" dirty="0">
                <a:solidFill>
                  <a:srgbClr val="C00000"/>
                </a:solidFill>
                <a:ea typeface="Calibri" panose="020F0502020204030204" pitchFamily="34" charset="0"/>
                <a:hlinkClick r:id="rId7">
                  <a:extLst>
                    <a:ext uri="{A12FA001-AC4F-418D-AE19-62706E023703}">
                      <ahyp:hlinkClr xmlns:ahyp="http://schemas.microsoft.com/office/drawing/2018/hyperlinkcolor" val="tx"/>
                    </a:ext>
                  </a:extLst>
                </a:hlinkClick>
              </a:rPr>
              <a:t>https://www.stepchangeinsafety.net/resources/eye-safety/</a:t>
            </a:r>
            <a:endParaRPr lang="en-GB" sz="1400" b="1" dirty="0">
              <a:solidFill>
                <a:srgbClr val="C00000"/>
              </a:solidFill>
              <a:ea typeface="Calibri" panose="020F0502020204030204" pitchFamily="34" charset="0"/>
            </a:endParaRPr>
          </a:p>
          <a:p>
            <a:pPr algn="just"/>
            <a:endParaRPr lang="en-GB" sz="1400" b="1" dirty="0">
              <a:ea typeface="Calibri" panose="020F0502020204030204" pitchFamily="34" charset="0"/>
            </a:endParaRPr>
          </a:p>
        </p:txBody>
      </p:sp>
      <p:sp>
        <p:nvSpPr>
          <p:cNvPr id="15" name="TextBox 14">
            <a:extLst>
              <a:ext uri="{FF2B5EF4-FFF2-40B4-BE49-F238E27FC236}">
                <a16:creationId xmlns:a16="http://schemas.microsoft.com/office/drawing/2014/main" id="{78188784-6C5F-47F7-1D4A-93FB159E5817}"/>
              </a:ext>
            </a:extLst>
          </p:cNvPr>
          <p:cNvSpPr txBox="1"/>
          <p:nvPr/>
        </p:nvSpPr>
        <p:spPr>
          <a:xfrm>
            <a:off x="4107339" y="4097680"/>
            <a:ext cx="3819232" cy="949299"/>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The Right Fit:</a:t>
            </a:r>
            <a:endParaRPr lang="en-US" sz="1400" b="1" dirty="0">
              <a:effectLst/>
              <a:ea typeface="Times New Roman" panose="02020603050405020304" pitchFamily="18" charset="0"/>
              <a:cs typeface="Times New Roman" panose="02020603050405020304" pitchFamily="18" charset="0"/>
            </a:endParaRPr>
          </a:p>
          <a:p>
            <a:pPr marL="171450" indent="-171450">
              <a:lnSpc>
                <a:spcPct val="115000"/>
              </a:lnSpc>
              <a:spcAft>
                <a:spcPts val="1000"/>
              </a:spcAft>
              <a:buFont typeface="Arial" panose="020B0604020202020204" pitchFamily="34" charset="0"/>
              <a:buChar char="•"/>
            </a:pPr>
            <a:r>
              <a:rPr lang="en-US" sz="1400" dirty="0">
                <a:effectLst/>
                <a:ea typeface="Times New Roman" panose="02020603050405020304" pitchFamily="18" charset="0"/>
                <a:cs typeface="Times New Roman" panose="02020603050405020304" pitchFamily="18" charset="0"/>
              </a:rPr>
              <a:t>Ensure you are wearing eye protection that best fits your face. </a:t>
            </a:r>
          </a:p>
        </p:txBody>
      </p:sp>
      <p:sp>
        <p:nvSpPr>
          <p:cNvPr id="16" name="TextBox 15">
            <a:extLst>
              <a:ext uri="{FF2B5EF4-FFF2-40B4-BE49-F238E27FC236}">
                <a16:creationId xmlns:a16="http://schemas.microsoft.com/office/drawing/2014/main" id="{D9456C62-E79D-14B6-B66C-7351262D2475}"/>
              </a:ext>
            </a:extLst>
          </p:cNvPr>
          <p:cNvSpPr txBox="1"/>
          <p:nvPr/>
        </p:nvSpPr>
        <p:spPr>
          <a:xfrm>
            <a:off x="8133347" y="1805770"/>
            <a:ext cx="3819232" cy="1573059"/>
          </a:xfrm>
          <a:prstGeom prst="rect">
            <a:avLst/>
          </a:prstGeom>
          <a:noFill/>
        </p:spPr>
        <p:txBody>
          <a:bodyPr wrap="square">
            <a:spAutoFit/>
          </a:bodyPr>
          <a:lstStyle/>
          <a:p>
            <a:pPr>
              <a:lnSpc>
                <a:spcPct val="115000"/>
              </a:lnSpc>
              <a:spcAft>
                <a:spcPts val="1000"/>
              </a:spcAft>
            </a:pPr>
            <a:r>
              <a:rPr lang="en-US" sz="1400" b="1" dirty="0">
                <a:solidFill>
                  <a:srgbClr val="C00000"/>
                </a:solidFill>
                <a:effectLst/>
                <a:ea typeface="Calibri" panose="020F0502020204030204" pitchFamily="34" charset="0"/>
                <a:cs typeface="Times New Roman" panose="02020603050405020304" pitchFamily="18" charset="0"/>
              </a:rPr>
              <a:t>The Right Removal:</a:t>
            </a:r>
            <a:endParaRPr lang="en-US" sz="1400" b="1" dirty="0">
              <a:effectLst/>
              <a:ea typeface="Times New Roman" panose="02020603050405020304" pitchFamily="18" charset="0"/>
              <a:cs typeface="Times New Roman" panose="02020603050405020304" pitchFamily="18" charset="0"/>
            </a:endParaRPr>
          </a:p>
          <a:p>
            <a:pPr marL="171450" indent="-171450">
              <a:lnSpc>
                <a:spcPct val="115000"/>
              </a:lnSpc>
              <a:spcAft>
                <a:spcPts val="1000"/>
              </a:spcAft>
              <a:buFont typeface="Arial" panose="020B0604020202020204" pitchFamily="34" charset="0"/>
              <a:buChar char="•"/>
            </a:pPr>
            <a:r>
              <a:rPr lang="en-US" sz="1400" dirty="0">
                <a:effectLst/>
                <a:ea typeface="Times New Roman" panose="02020603050405020304" pitchFamily="18" charset="0"/>
                <a:cs typeface="Times New Roman" panose="02020603050405020304" pitchFamily="18" charset="0"/>
              </a:rPr>
              <a:t>PAUSE – THINK, prior to doffing PPE or entering tea shack / locker room area </a:t>
            </a:r>
            <a:endParaRPr lang="en-US" sz="1400" dirty="0">
              <a:ea typeface="Times New Roman" panose="02020603050405020304" pitchFamily="18" charset="0"/>
              <a:cs typeface="Times New Roman" panose="02020603050405020304" pitchFamily="18" charset="0"/>
            </a:endParaRPr>
          </a:p>
          <a:p>
            <a:pPr algn="ctr">
              <a:lnSpc>
                <a:spcPct val="115000"/>
              </a:lnSpc>
              <a:spcAft>
                <a:spcPts val="1000"/>
              </a:spcAft>
            </a:pPr>
            <a:r>
              <a:rPr lang="en-US" sz="1400" dirty="0">
                <a:effectLst/>
                <a:ea typeface="Times New Roman" panose="02020603050405020304" pitchFamily="18" charset="0"/>
                <a:cs typeface="Times New Roman" panose="02020603050405020304" pitchFamily="18" charset="0"/>
              </a:rPr>
              <a:t>‘I should be dusting down here, to mitigate foreign bodies potentially entering my eyes.’</a:t>
            </a:r>
            <a:endParaRPr lang="en-GB" sz="1400" b="1" dirty="0">
              <a:ea typeface="Calibri" panose="020F0502020204030204" pitchFamily="34" charset="0"/>
            </a:endParaRPr>
          </a:p>
        </p:txBody>
      </p:sp>
      <p:cxnSp>
        <p:nvCxnSpPr>
          <p:cNvPr id="17" name="Straight Connector 16">
            <a:extLst>
              <a:ext uri="{FF2B5EF4-FFF2-40B4-BE49-F238E27FC236}">
                <a16:creationId xmlns:a16="http://schemas.microsoft.com/office/drawing/2014/main" id="{F3E20A24-1C8A-1A8D-93CB-9DDAF6AC02D6}"/>
              </a:ext>
            </a:extLst>
          </p:cNvPr>
          <p:cNvCxnSpPr>
            <a:cxnSpLocks/>
          </p:cNvCxnSpPr>
          <p:nvPr/>
        </p:nvCxnSpPr>
        <p:spPr>
          <a:xfrm>
            <a:off x="4015078" y="1695789"/>
            <a:ext cx="0" cy="4191536"/>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B0A89BA-84F2-49EB-4DFC-1E2E9BB44EBA}"/>
              </a:ext>
            </a:extLst>
          </p:cNvPr>
          <p:cNvCxnSpPr>
            <a:cxnSpLocks/>
          </p:cNvCxnSpPr>
          <p:nvPr/>
        </p:nvCxnSpPr>
        <p:spPr>
          <a:xfrm>
            <a:off x="8036251" y="1695789"/>
            <a:ext cx="0" cy="4191536"/>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772850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9" name="Rectangle 8">
            <a:extLst>
              <a:ext uri="{FF2B5EF4-FFF2-40B4-BE49-F238E27FC236}">
                <a16:creationId xmlns:a16="http://schemas.microsoft.com/office/drawing/2014/main" id="{55613A00-CD82-4334-B13F-BE1D5AECC49E}"/>
              </a:ext>
            </a:extLst>
          </p:cNvPr>
          <p:cNvSpPr/>
          <p:nvPr/>
        </p:nvSpPr>
        <p:spPr>
          <a:xfrm>
            <a:off x="2737309" y="6172069"/>
            <a:ext cx="1434945"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Eye Safety</a:t>
            </a:r>
          </a:p>
        </p:txBody>
      </p:sp>
      <p:sp>
        <p:nvSpPr>
          <p:cNvPr id="24" name="TextBox 23">
            <a:extLst>
              <a:ext uri="{FF2B5EF4-FFF2-40B4-BE49-F238E27FC236}">
                <a16:creationId xmlns:a16="http://schemas.microsoft.com/office/drawing/2014/main" id="{59883336-C24E-6716-B71C-1697B97C35B9}"/>
              </a:ext>
            </a:extLst>
          </p:cNvPr>
          <p:cNvSpPr txBox="1"/>
          <p:nvPr/>
        </p:nvSpPr>
        <p:spPr>
          <a:xfrm>
            <a:off x="6538023" y="218560"/>
            <a:ext cx="5193673" cy="2446824"/>
          </a:xfrm>
          <a:prstGeom prst="rect">
            <a:avLst/>
          </a:prstGeom>
          <a:noFill/>
        </p:spPr>
        <p:txBody>
          <a:bodyPr wrap="square">
            <a:spAutoFit/>
          </a:bodyPr>
          <a:lstStyle/>
          <a:p>
            <a:pPr lvl="0"/>
            <a:r>
              <a:rPr lang="en-GB" sz="1600" b="1" dirty="0">
                <a:solidFill>
                  <a:srgbClr val="C00000"/>
                </a:solidFill>
                <a:effectLst/>
                <a:ea typeface="Calibri" panose="020F0502020204030204" pitchFamily="34" charset="0"/>
              </a:rPr>
              <a:t>Eye injury whilst opening paint tin</a:t>
            </a:r>
          </a:p>
          <a:p>
            <a:pPr lvl="0"/>
            <a:endParaRPr lang="en-GB" sz="1600" b="1" dirty="0">
              <a:solidFill>
                <a:srgbClr val="FF0000"/>
              </a:solidFill>
              <a:effectLst/>
              <a:ea typeface="Calibri" panose="020F0502020204030204" pitchFamily="34" charset="0"/>
            </a:endParaRPr>
          </a:p>
          <a:p>
            <a:pPr marL="285750" marR="0" lvl="0" indent="-285750" algn="just" defTabSz="914400" rtl="0" eaLnBrk="1" fontAlgn="base" latinLnBrk="0" hangingPunct="1">
              <a:lnSpc>
                <a:spcPct val="90000"/>
              </a:lnSpc>
              <a:spcBef>
                <a:spcPct val="0"/>
              </a:spcBef>
              <a:spcAft>
                <a:spcPct val="40000"/>
              </a:spcAft>
              <a:buClr>
                <a:schemeClr val="tx2"/>
              </a:buClr>
              <a:buFont typeface="Arial" panose="020B0604020202020204" pitchFamily="34" charset="0"/>
              <a:buChar char="•"/>
            </a:pPr>
            <a:r>
              <a:rPr lang="en-US" sz="1400" b="0" i="0" kern="1200" dirty="0">
                <a:solidFill>
                  <a:schemeClr val="tx1"/>
                </a:solidFill>
                <a:effectLst/>
                <a:ea typeface="+mn-ea"/>
                <a:cs typeface="+mn-cs"/>
              </a:rPr>
              <a:t>An employee became injured when attempting to open a paint tin with a screwdriver. </a:t>
            </a:r>
          </a:p>
          <a:p>
            <a:pPr marL="285750" marR="0" lvl="0" indent="-285750" algn="just" defTabSz="914400" rtl="0" eaLnBrk="1" fontAlgn="base" latinLnBrk="0" hangingPunct="1">
              <a:lnSpc>
                <a:spcPct val="90000"/>
              </a:lnSpc>
              <a:spcBef>
                <a:spcPct val="0"/>
              </a:spcBef>
              <a:spcAft>
                <a:spcPct val="40000"/>
              </a:spcAft>
              <a:buClr>
                <a:schemeClr val="tx2"/>
              </a:buClr>
              <a:buFont typeface="Arial" panose="020B0604020202020204" pitchFamily="34" charset="0"/>
              <a:buChar char="•"/>
            </a:pPr>
            <a:r>
              <a:rPr lang="en-US" sz="1400" b="0" i="0" kern="1200" dirty="0">
                <a:solidFill>
                  <a:schemeClr val="tx1"/>
                </a:solidFill>
                <a:effectLst/>
                <a:ea typeface="+mn-ea"/>
                <a:cs typeface="+mn-cs"/>
              </a:rPr>
              <a:t>Whilst trying to pries open the lid, the screwdriver sprung upwards and went underneath the safety glasses and hit just under the individuals  eye. </a:t>
            </a:r>
            <a:endParaRPr lang="en-US" sz="1400" dirty="0"/>
          </a:p>
          <a:p>
            <a:pPr marL="285750" marR="0" lvl="0" indent="-285750" algn="just" defTabSz="914400" rtl="0" eaLnBrk="1" fontAlgn="base" latinLnBrk="0" hangingPunct="1">
              <a:lnSpc>
                <a:spcPct val="90000"/>
              </a:lnSpc>
              <a:spcBef>
                <a:spcPct val="0"/>
              </a:spcBef>
              <a:spcAft>
                <a:spcPct val="40000"/>
              </a:spcAft>
              <a:buClr>
                <a:schemeClr val="tx2"/>
              </a:buClr>
              <a:buFont typeface="Arial" panose="020B0604020202020204" pitchFamily="34" charset="0"/>
              <a:buChar char="•"/>
            </a:pPr>
            <a:r>
              <a:rPr lang="en-US" sz="1400" b="0" i="0" kern="1200" dirty="0">
                <a:solidFill>
                  <a:schemeClr val="tx1"/>
                </a:solidFill>
                <a:effectLst/>
                <a:ea typeface="+mn-ea"/>
                <a:cs typeface="+mn-cs"/>
              </a:rPr>
              <a:t>This resulted in penetration of the eye with potential for loss of sight.</a:t>
            </a:r>
          </a:p>
          <a:p>
            <a:pPr algn="just"/>
            <a:endParaRPr lang="en-GB" sz="1600" b="1" dirty="0">
              <a:solidFill>
                <a:srgbClr val="FF0000"/>
              </a:solidFill>
              <a:effectLst/>
              <a:ea typeface="Calibri" panose="020F0502020204030204" pitchFamily="34" charset="0"/>
            </a:endParaRPr>
          </a:p>
        </p:txBody>
      </p:sp>
      <p:sp>
        <p:nvSpPr>
          <p:cNvPr id="16" name="TextBox 15">
            <a:extLst>
              <a:ext uri="{FF2B5EF4-FFF2-40B4-BE49-F238E27FC236}">
                <a16:creationId xmlns:a16="http://schemas.microsoft.com/office/drawing/2014/main" id="{DF1219C0-6BC2-6866-799B-EBC55FDF57A2}"/>
              </a:ext>
            </a:extLst>
          </p:cNvPr>
          <p:cNvSpPr txBox="1"/>
          <p:nvPr/>
        </p:nvSpPr>
        <p:spPr>
          <a:xfrm>
            <a:off x="1786878" y="218560"/>
            <a:ext cx="4197359" cy="2708434"/>
          </a:xfrm>
          <a:prstGeom prst="rect">
            <a:avLst/>
          </a:prstGeom>
          <a:noFill/>
        </p:spPr>
        <p:txBody>
          <a:bodyPr wrap="square">
            <a:spAutoFit/>
          </a:bodyPr>
          <a:lstStyle/>
          <a:p>
            <a:pPr lvl="0"/>
            <a:r>
              <a:rPr lang="en-GB" sz="1600" b="1" dirty="0">
                <a:solidFill>
                  <a:srgbClr val="C00000"/>
                </a:solidFill>
                <a:effectLst/>
                <a:ea typeface="Calibri" panose="020F0502020204030204" pitchFamily="34" charset="0"/>
              </a:rPr>
              <a:t>Incorrect eye protection</a:t>
            </a:r>
            <a:r>
              <a:rPr lang="en-GB" sz="1400" b="1" dirty="0">
                <a:solidFill>
                  <a:srgbClr val="C00000"/>
                </a:solidFill>
                <a:effectLst/>
                <a:ea typeface="Calibri" panose="020F0502020204030204" pitchFamily="34" charset="0"/>
              </a:rPr>
              <a:t> </a:t>
            </a:r>
            <a:r>
              <a:rPr lang="en-GB" sz="1600" b="1" dirty="0">
                <a:solidFill>
                  <a:srgbClr val="C00000"/>
                </a:solidFill>
                <a:effectLst/>
                <a:ea typeface="Calibri" panose="020F0502020204030204" pitchFamily="34" charset="0"/>
              </a:rPr>
              <a:t>selected</a:t>
            </a:r>
          </a:p>
          <a:p>
            <a:pPr lvl="0"/>
            <a:endParaRPr lang="en-GB" sz="1400" b="1" dirty="0">
              <a:solidFill>
                <a:srgbClr val="FF0000"/>
              </a:solidFill>
              <a:effectLst/>
              <a:ea typeface="Calibri" panose="020F0502020204030204" pitchFamily="34" charset="0"/>
            </a:endParaRPr>
          </a:p>
          <a:p>
            <a:pPr marL="285750" lvl="0" indent="-285750">
              <a:buFont typeface="Arial" panose="020B0604020202020204" pitchFamily="34" charset="0"/>
              <a:buChar char="•"/>
            </a:pPr>
            <a:r>
              <a:rPr lang="en-US" sz="1400" dirty="0"/>
              <a:t>An employee was carrying out routine maintenance on a vessel.</a:t>
            </a:r>
          </a:p>
          <a:p>
            <a:pPr marL="285750" lvl="0" indent="-285750">
              <a:buFont typeface="Arial" panose="020B0604020202020204" pitchFamily="34" charset="0"/>
              <a:buChar char="•"/>
            </a:pPr>
            <a:r>
              <a:rPr lang="en-US" sz="1400" dirty="0"/>
              <a:t>The task changed to include paint chipping. </a:t>
            </a:r>
          </a:p>
          <a:p>
            <a:pPr marL="285750" lvl="0" indent="-285750">
              <a:buFont typeface="Arial" panose="020B0604020202020204" pitchFamily="34" charset="0"/>
              <a:buChar char="•"/>
            </a:pPr>
            <a:r>
              <a:rPr lang="en-US" sz="1400" dirty="0"/>
              <a:t>A few hours after the job was completed, they reported a pain in their eye to their Supervisor. </a:t>
            </a:r>
          </a:p>
          <a:p>
            <a:pPr marL="285750" lvl="0" indent="-285750">
              <a:buFont typeface="Arial" panose="020B0604020202020204" pitchFamily="34" charset="0"/>
              <a:buChar char="•"/>
            </a:pPr>
            <a:r>
              <a:rPr lang="en-US" sz="1400" dirty="0"/>
              <a:t>He had a small piece of debris in his eye, the medic attempted to flush it out but was unsuccessful. </a:t>
            </a:r>
          </a:p>
          <a:p>
            <a:pPr marL="285750" lvl="0" indent="-285750">
              <a:buFont typeface="Arial" panose="020B0604020202020204" pitchFamily="34" charset="0"/>
              <a:buChar char="•"/>
            </a:pPr>
            <a:r>
              <a:rPr lang="en-US" sz="1400" dirty="0"/>
              <a:t>The employee had to visit hospital to remove the object from their eye. </a:t>
            </a:r>
          </a:p>
          <a:p>
            <a:pPr lvl="0"/>
            <a:endParaRPr lang="en-US" sz="1400" dirty="0">
              <a:effectLst/>
              <a:ea typeface="Calibri" panose="020F0502020204030204" pitchFamily="34" charset="0"/>
            </a:endParaRPr>
          </a:p>
        </p:txBody>
      </p:sp>
      <p:grpSp>
        <p:nvGrpSpPr>
          <p:cNvPr id="3" name="Group 2"/>
          <p:cNvGrpSpPr/>
          <p:nvPr/>
        </p:nvGrpSpPr>
        <p:grpSpPr>
          <a:xfrm>
            <a:off x="6904363" y="3080084"/>
            <a:ext cx="4827333" cy="2636813"/>
            <a:chOff x="6125595" y="692599"/>
            <a:chExt cx="3194205" cy="2194426"/>
          </a:xfrm>
        </p:grpSpPr>
        <p:pic>
          <p:nvPicPr>
            <p:cNvPr id="31" name="Picture 30">
              <a:extLst>
                <a:ext uri="{FF2B5EF4-FFF2-40B4-BE49-F238E27FC236}">
                  <a16:creationId xmlns:a16="http://schemas.microsoft.com/office/drawing/2014/main" id="{04E3D5C2-A855-EF24-574E-B480BEA50821}"/>
                </a:ext>
              </a:extLst>
            </p:cNvPr>
            <p:cNvPicPr>
              <a:picLocks noChangeAspect="1"/>
            </p:cNvPicPr>
            <p:nvPr/>
          </p:nvPicPr>
          <p:blipFill>
            <a:blip r:embed="rId3"/>
            <a:stretch>
              <a:fillRect/>
            </a:stretch>
          </p:blipFill>
          <p:spPr>
            <a:xfrm>
              <a:off x="7694045" y="1769944"/>
              <a:ext cx="1625755" cy="1117081"/>
            </a:xfrm>
            <a:prstGeom prst="rect">
              <a:avLst/>
            </a:prstGeom>
          </p:spPr>
        </p:pic>
        <p:pic>
          <p:nvPicPr>
            <p:cNvPr id="32" name="Picture 31">
              <a:extLst>
                <a:ext uri="{FF2B5EF4-FFF2-40B4-BE49-F238E27FC236}">
                  <a16:creationId xmlns:a16="http://schemas.microsoft.com/office/drawing/2014/main" id="{3D8AD058-E1DA-F015-79D6-6CDBF34D42FC}"/>
                </a:ext>
              </a:extLst>
            </p:cNvPr>
            <p:cNvPicPr>
              <a:picLocks noChangeAspect="1"/>
            </p:cNvPicPr>
            <p:nvPr/>
          </p:nvPicPr>
          <p:blipFill>
            <a:blip r:embed="rId4"/>
            <a:stretch>
              <a:fillRect/>
            </a:stretch>
          </p:blipFill>
          <p:spPr>
            <a:xfrm>
              <a:off x="6125595" y="1760934"/>
              <a:ext cx="1605741" cy="1125283"/>
            </a:xfrm>
            <a:prstGeom prst="rect">
              <a:avLst/>
            </a:prstGeom>
          </p:spPr>
        </p:pic>
        <p:pic>
          <p:nvPicPr>
            <p:cNvPr id="33" name="Picture 32">
              <a:extLst>
                <a:ext uri="{FF2B5EF4-FFF2-40B4-BE49-F238E27FC236}">
                  <a16:creationId xmlns:a16="http://schemas.microsoft.com/office/drawing/2014/main" id="{FC9E9A2C-B496-AE77-CC32-535793A1672D}"/>
                </a:ext>
              </a:extLst>
            </p:cNvPr>
            <p:cNvPicPr>
              <a:picLocks noChangeAspect="1"/>
            </p:cNvPicPr>
            <p:nvPr/>
          </p:nvPicPr>
          <p:blipFill>
            <a:blip r:embed="rId5"/>
            <a:stretch>
              <a:fillRect/>
            </a:stretch>
          </p:blipFill>
          <p:spPr>
            <a:xfrm>
              <a:off x="6125595" y="692599"/>
              <a:ext cx="1588464" cy="1125283"/>
            </a:xfrm>
            <a:prstGeom prst="rect">
              <a:avLst/>
            </a:prstGeom>
          </p:spPr>
        </p:pic>
        <p:pic>
          <p:nvPicPr>
            <p:cNvPr id="34" name="Picture 33">
              <a:extLst>
                <a:ext uri="{FF2B5EF4-FFF2-40B4-BE49-F238E27FC236}">
                  <a16:creationId xmlns:a16="http://schemas.microsoft.com/office/drawing/2014/main" id="{8649F401-7057-8A6E-0A28-0D9685B0DD0E}"/>
                </a:ext>
              </a:extLst>
            </p:cNvPr>
            <p:cNvPicPr>
              <a:picLocks noChangeAspect="1"/>
            </p:cNvPicPr>
            <p:nvPr/>
          </p:nvPicPr>
          <p:blipFill>
            <a:blip r:embed="rId6"/>
            <a:stretch>
              <a:fillRect/>
            </a:stretch>
          </p:blipFill>
          <p:spPr>
            <a:xfrm>
              <a:off x="7714059" y="692599"/>
              <a:ext cx="1605741" cy="1125283"/>
            </a:xfrm>
            <a:prstGeom prst="rect">
              <a:avLst/>
            </a:prstGeom>
          </p:spPr>
        </p:pic>
      </p:grpSp>
      <p:pic>
        <p:nvPicPr>
          <p:cNvPr id="35" name="Picture 34" descr="Icon&#10;&#10;Description automatically generated">
            <a:extLst>
              <a:ext uri="{FF2B5EF4-FFF2-40B4-BE49-F238E27FC236}">
                <a16:creationId xmlns:a16="http://schemas.microsoft.com/office/drawing/2014/main" id="{5A9ADD5A-52F5-EC37-B484-AD237AB25A8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5535" y="32084"/>
            <a:ext cx="1751279" cy="1751279"/>
          </a:xfrm>
          <a:prstGeom prst="rect">
            <a:avLst/>
          </a:prstGeom>
        </p:spPr>
      </p:pic>
      <p:cxnSp>
        <p:nvCxnSpPr>
          <p:cNvPr id="36" name="Straight Connector 35">
            <a:extLst>
              <a:ext uri="{FF2B5EF4-FFF2-40B4-BE49-F238E27FC236}">
                <a16:creationId xmlns:a16="http://schemas.microsoft.com/office/drawing/2014/main" id="{B46DD4CB-91C3-CF8F-FC8D-E40304E2038C}"/>
              </a:ext>
            </a:extLst>
          </p:cNvPr>
          <p:cNvCxnSpPr>
            <a:cxnSpLocks/>
          </p:cNvCxnSpPr>
          <p:nvPr/>
        </p:nvCxnSpPr>
        <p:spPr>
          <a:xfrm>
            <a:off x="6115253" y="32084"/>
            <a:ext cx="0" cy="5808824"/>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76C5B00C-3864-9E1C-6430-FC9411EC4CB8}"/>
              </a:ext>
            </a:extLst>
          </p:cNvPr>
          <p:cNvPicPr>
            <a:picLocks noChangeAspect="1"/>
          </p:cNvPicPr>
          <p:nvPr/>
        </p:nvPicPr>
        <p:blipFill>
          <a:blip r:embed="rId8"/>
          <a:stretch>
            <a:fillRect/>
          </a:stretch>
        </p:blipFill>
        <p:spPr>
          <a:xfrm>
            <a:off x="129992" y="4285241"/>
            <a:ext cx="5863544" cy="1568241"/>
          </a:xfrm>
          <a:prstGeom prst="rect">
            <a:avLst/>
          </a:prstGeom>
        </p:spPr>
      </p:pic>
      <p:sp>
        <p:nvSpPr>
          <p:cNvPr id="18" name="TextBox 17">
            <a:extLst>
              <a:ext uri="{FF2B5EF4-FFF2-40B4-BE49-F238E27FC236}">
                <a16:creationId xmlns:a16="http://schemas.microsoft.com/office/drawing/2014/main" id="{7481DF37-0032-61F5-1984-0C5F72766746}"/>
              </a:ext>
            </a:extLst>
          </p:cNvPr>
          <p:cNvSpPr txBox="1"/>
          <p:nvPr/>
        </p:nvSpPr>
        <p:spPr>
          <a:xfrm>
            <a:off x="120690" y="2819745"/>
            <a:ext cx="5863544" cy="138499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Calibri" panose="020F0502020204030204" pitchFamily="34" charset="0"/>
                <a:cs typeface="+mn-cs"/>
              </a:rPr>
              <a:t>The employee was wearing safety glasses which were relevant to the routine maintenance work, however the change of task to chipping would have required a change of safety glasses to safety goggles.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dirty="0">
              <a:solidFill>
                <a:prstClr val="black"/>
              </a:solidFill>
              <a:latin typeface="Calibri" panose="020F0502020204030204"/>
              <a:ea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C00000"/>
                </a:solidFill>
                <a:uLnTx/>
                <a:uFillTx/>
                <a:latin typeface="Calibri" panose="020F0502020204030204"/>
                <a:ea typeface="Calibri" panose="020F0502020204030204" pitchFamily="34" charset="0"/>
                <a:cs typeface="Times New Roman" panose="02020603050405020304" pitchFamily="18" charset="0"/>
              </a:rPr>
              <a:t>How do you ensure that you have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C00000"/>
                </a:solidFill>
                <a:uLnTx/>
                <a:uFillTx/>
                <a:latin typeface="Calibri" panose="020F0502020204030204"/>
                <a:ea typeface="Calibri" panose="020F0502020204030204" pitchFamily="34" charset="0"/>
                <a:cs typeface="Times New Roman" panose="02020603050405020304" pitchFamily="18" charset="0"/>
              </a:rPr>
              <a:t>right</a:t>
            </a:r>
            <a:r>
              <a:rPr lang="en-GB" sz="1400" b="1" dirty="0">
                <a:solidFill>
                  <a:srgbClr val="C00000"/>
                </a:solidFill>
                <a:latin typeface="Calibri" panose="020F0502020204030204"/>
                <a:ea typeface="Calibri" panose="020F0502020204030204" pitchFamily="34" charset="0"/>
                <a:cs typeface="Times New Roman" panose="02020603050405020304" pitchFamily="18" charset="0"/>
              </a:rPr>
              <a:t> eye protection for the task?</a:t>
            </a:r>
            <a:endParaRPr kumimoji="0" lang="en-GB" sz="1400" b="0" i="0" u="none" strike="noStrike" kern="1200" cap="none" spc="0" normalizeH="0" baseline="0" noProof="0" dirty="0">
              <a:ln>
                <a:noFill/>
              </a:ln>
              <a:solidFill>
                <a:srgbClr val="C00000"/>
              </a:solidFill>
              <a:effectLst/>
              <a:uLnTx/>
              <a:uFillTx/>
              <a:latin typeface="Calibri" panose="020F0502020204030204"/>
              <a:ea typeface="Calibri" panose="020F0502020204030204" pitchFamily="34" charset="0"/>
              <a:cs typeface="+mn-cs"/>
            </a:endParaRPr>
          </a:p>
        </p:txBody>
      </p:sp>
      <p:pic>
        <p:nvPicPr>
          <p:cNvPr id="19" name="Picture 18">
            <a:extLst>
              <a:ext uri="{FF2B5EF4-FFF2-40B4-BE49-F238E27FC236}">
                <a16:creationId xmlns:a16="http://schemas.microsoft.com/office/drawing/2014/main" id="{9B975DA0-44B3-85E9-7B0C-B9397A61E4F5}"/>
              </a:ext>
            </a:extLst>
          </p:cNvPr>
          <p:cNvPicPr>
            <a:picLocks noChangeAspect="1"/>
          </p:cNvPicPr>
          <p:nvPr/>
        </p:nvPicPr>
        <p:blipFill>
          <a:blip r:embed="rId9"/>
          <a:stretch>
            <a:fillRect/>
          </a:stretch>
        </p:blipFill>
        <p:spPr>
          <a:xfrm rot="21308851">
            <a:off x="3089420" y="3546837"/>
            <a:ext cx="1810644" cy="730610"/>
          </a:xfrm>
          <a:prstGeom prst="rect">
            <a:avLst/>
          </a:prstGeom>
        </p:spPr>
      </p:pic>
    </p:spTree>
    <p:extLst>
      <p:ext uri="{BB962C8B-B14F-4D97-AF65-F5344CB8AC3E}">
        <p14:creationId xmlns:p14="http://schemas.microsoft.com/office/powerpoint/2010/main" val="346477579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97974F03-D84F-4A37-83AE-C95F32B78076}"/>
              </a:ext>
            </a:extLst>
          </p:cNvPr>
          <p:cNvGrpSpPr>
            <a:grpSpLocks noChangeAspect="1"/>
          </p:cNvGrpSpPr>
          <p:nvPr/>
        </p:nvGrpSpPr>
        <p:grpSpPr>
          <a:xfrm>
            <a:off x="287547" y="6166365"/>
            <a:ext cx="1943100" cy="473075"/>
            <a:chOff x="5113338" y="3181350"/>
            <a:chExt cx="1943100" cy="473075"/>
          </a:xfrm>
        </p:grpSpPr>
        <p:sp>
          <p:nvSpPr>
            <p:cNvPr id="22" name="Freeform 6">
              <a:extLst>
                <a:ext uri="{FF2B5EF4-FFF2-40B4-BE49-F238E27FC236}">
                  <a16:creationId xmlns:a16="http://schemas.microsoft.com/office/drawing/2014/main" id="{E111F868-DB59-4303-988F-1CA4BA6FBCDC}"/>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FF3D6407-18BB-41A3-B50A-A07F3445999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9" name="Rectangle 8">
            <a:extLst>
              <a:ext uri="{FF2B5EF4-FFF2-40B4-BE49-F238E27FC236}">
                <a16:creationId xmlns:a16="http://schemas.microsoft.com/office/drawing/2014/main" id="{AD258883-BA69-48F0-9645-CD87ECC810E1}"/>
              </a:ext>
            </a:extLst>
          </p:cNvPr>
          <p:cNvSpPr/>
          <p:nvPr/>
        </p:nvSpPr>
        <p:spPr>
          <a:xfrm>
            <a:off x="2737309" y="6172069"/>
            <a:ext cx="1621406" cy="461665"/>
          </a:xfrm>
          <a:prstGeom prst="rect">
            <a:avLst/>
          </a:prstGeom>
        </p:spPr>
        <p:txBody>
          <a:bodyPr wrap="none" lIns="91440" tIns="45720" rIns="91440" bIns="45720" anchor="t">
            <a:spAutoFit/>
          </a:bodyPr>
          <a:lstStyle/>
          <a:p>
            <a:r>
              <a:rPr lang="en-GB" sz="2400" dirty="0">
                <a:solidFill>
                  <a:schemeClr val="bg1"/>
                </a:solidFill>
                <a:latin typeface="+mj-lt"/>
                <a:cs typeface="Calibri Light"/>
              </a:rPr>
              <a:t>Ergonomics</a:t>
            </a:r>
          </a:p>
        </p:txBody>
      </p:sp>
      <p:sp>
        <p:nvSpPr>
          <p:cNvPr id="13" name="TextBox 12">
            <a:extLst>
              <a:ext uri="{FF2B5EF4-FFF2-40B4-BE49-F238E27FC236}">
                <a16:creationId xmlns:a16="http://schemas.microsoft.com/office/drawing/2014/main" id="{70EBF106-A22F-F2DC-BD5B-10531C69A913}"/>
              </a:ext>
            </a:extLst>
          </p:cNvPr>
          <p:cNvSpPr txBox="1"/>
          <p:nvPr/>
        </p:nvSpPr>
        <p:spPr>
          <a:xfrm>
            <a:off x="148795" y="2058811"/>
            <a:ext cx="4052236" cy="1931298"/>
          </a:xfrm>
          <a:prstGeom prst="rect">
            <a:avLst/>
          </a:prstGeom>
          <a:noFill/>
        </p:spPr>
        <p:txBody>
          <a:bodyPr wrap="square">
            <a:spAutoFit/>
          </a:bodyPr>
          <a:lstStyle/>
          <a:p>
            <a:pPr lvl="0">
              <a:spcAft>
                <a:spcPts val="300"/>
              </a:spcAft>
            </a:pPr>
            <a:r>
              <a:rPr lang="en-US" sz="1400" b="1" dirty="0">
                <a:solidFill>
                  <a:srgbClr val="C00000"/>
                </a:solidFill>
                <a:effectLst/>
                <a:latin typeface="Calibri" panose="020F0502020204030204" pitchFamily="34" charset="0"/>
                <a:ea typeface="Calibri" panose="020F0502020204030204" pitchFamily="34" charset="0"/>
              </a:rPr>
              <a:t>Awkward Positioning:</a:t>
            </a:r>
          </a:p>
          <a:p>
            <a:pPr lvl="0">
              <a:spcAft>
                <a:spcPts val="300"/>
              </a:spcAft>
            </a:pPr>
            <a:r>
              <a:rPr lang="en-US" sz="1400" dirty="0"/>
              <a:t>The injured party was using duct tape to secure insulation between two pipes until the mastic set.</a:t>
            </a:r>
          </a:p>
          <a:p>
            <a:pPr lvl="0">
              <a:spcAft>
                <a:spcPts val="300"/>
              </a:spcAft>
            </a:pPr>
            <a:r>
              <a:rPr lang="en-US" sz="1400" dirty="0"/>
              <a:t>He was positioned on a step ladder with a colleague footing it. </a:t>
            </a:r>
          </a:p>
          <a:p>
            <a:pPr lvl="0">
              <a:spcAft>
                <a:spcPts val="300"/>
              </a:spcAft>
            </a:pPr>
            <a:r>
              <a:rPr lang="en-US" sz="1400" dirty="0"/>
              <a:t>The duct tape snapped as he pulled it around the pipe and the roll hit him in the mouth splitting his top lip.</a:t>
            </a:r>
          </a:p>
        </p:txBody>
      </p:sp>
      <p:pic>
        <p:nvPicPr>
          <p:cNvPr id="6" name="Picture 5">
            <a:extLst>
              <a:ext uri="{FF2B5EF4-FFF2-40B4-BE49-F238E27FC236}">
                <a16:creationId xmlns:a16="http://schemas.microsoft.com/office/drawing/2014/main" id="{4DC8DCC9-D46D-AD7B-F876-7CB09971224C}"/>
              </a:ext>
            </a:extLst>
          </p:cNvPr>
          <p:cNvPicPr>
            <a:picLocks noChangeAspect="1"/>
          </p:cNvPicPr>
          <p:nvPr/>
        </p:nvPicPr>
        <p:blipFill>
          <a:blip r:embed="rId3"/>
          <a:stretch>
            <a:fillRect/>
          </a:stretch>
        </p:blipFill>
        <p:spPr>
          <a:xfrm>
            <a:off x="4201031" y="2031824"/>
            <a:ext cx="3437771" cy="2726508"/>
          </a:xfrm>
          <a:prstGeom prst="rect">
            <a:avLst/>
          </a:prstGeom>
        </p:spPr>
      </p:pic>
      <p:pic>
        <p:nvPicPr>
          <p:cNvPr id="12" name="Picture 11" descr="A picture containing text, sign&#10;&#10;Description automatically generated">
            <a:extLst>
              <a:ext uri="{FF2B5EF4-FFF2-40B4-BE49-F238E27FC236}">
                <a16:creationId xmlns:a16="http://schemas.microsoft.com/office/drawing/2014/main" id="{95349415-78F2-3902-9ADD-7825B8090FB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2583" y="75123"/>
            <a:ext cx="1839433" cy="1839433"/>
          </a:xfrm>
          <a:prstGeom prst="rect">
            <a:avLst/>
          </a:prstGeom>
        </p:spPr>
      </p:pic>
      <p:sp>
        <p:nvSpPr>
          <p:cNvPr id="14" name="TextBox 13">
            <a:extLst>
              <a:ext uri="{FF2B5EF4-FFF2-40B4-BE49-F238E27FC236}">
                <a16:creationId xmlns:a16="http://schemas.microsoft.com/office/drawing/2014/main" id="{5A764855-6578-9B58-5842-7707B16BA209}"/>
              </a:ext>
            </a:extLst>
          </p:cNvPr>
          <p:cNvSpPr txBox="1"/>
          <p:nvPr/>
        </p:nvSpPr>
        <p:spPr>
          <a:xfrm>
            <a:off x="1475439" y="299522"/>
            <a:ext cx="5205065" cy="1197059"/>
          </a:xfrm>
          <a:prstGeom prst="rect">
            <a:avLst/>
          </a:prstGeom>
          <a:noFill/>
        </p:spPr>
        <p:txBody>
          <a:bodyPr wrap="square">
            <a:spAutoFit/>
          </a:bodyPr>
          <a:lstStyle/>
          <a:p>
            <a:pPr>
              <a:lnSpc>
                <a:spcPct val="115000"/>
              </a:lnSpc>
              <a:spcAft>
                <a:spcPts val="1000"/>
              </a:spcAft>
            </a:pPr>
            <a:r>
              <a:rPr lang="en-US" sz="1400" dirty="0">
                <a:solidFill>
                  <a:schemeClr val="bg1">
                    <a:lumMod val="50000"/>
                  </a:schemeClr>
                </a:solidFill>
                <a:effectLst/>
                <a:ea typeface="Calibri" panose="020F0502020204030204" pitchFamily="34" charset="0"/>
                <a:cs typeface="Times New Roman" panose="02020603050405020304" pitchFamily="18" charset="0"/>
              </a:rPr>
              <a:t>Ergonomics is the ‘fit’ between people and their work. </a:t>
            </a:r>
          </a:p>
          <a:p>
            <a:pPr>
              <a:lnSpc>
                <a:spcPct val="115000"/>
              </a:lnSpc>
              <a:spcAft>
                <a:spcPts val="1000"/>
              </a:spcAft>
            </a:pPr>
            <a:r>
              <a:rPr lang="en-US" sz="1400" dirty="0">
                <a:solidFill>
                  <a:schemeClr val="bg1">
                    <a:lumMod val="50000"/>
                  </a:schemeClr>
                </a:solidFill>
                <a:ea typeface="Calibri" panose="020F0502020204030204" pitchFamily="34" charset="0"/>
                <a:cs typeface="Times New Roman" panose="02020603050405020304" pitchFamily="18" charset="0"/>
              </a:rPr>
              <a:t>You should put</a:t>
            </a:r>
            <a:r>
              <a:rPr lang="en-US" sz="1400" dirty="0">
                <a:solidFill>
                  <a:schemeClr val="bg1">
                    <a:lumMod val="50000"/>
                  </a:schemeClr>
                </a:solidFill>
                <a:effectLst/>
                <a:ea typeface="Calibri" panose="020F0502020204030204" pitchFamily="34" charset="0"/>
                <a:cs typeface="Times New Roman" panose="02020603050405020304" pitchFamily="18" charset="0"/>
              </a:rPr>
              <a:t> people first, taking account of their capabilities and limitations</a:t>
            </a:r>
            <a:r>
              <a:rPr lang="en-US" sz="1400" dirty="0">
                <a:solidFill>
                  <a:schemeClr val="bg1">
                    <a:lumMod val="50000"/>
                  </a:schemeClr>
                </a:solidFill>
                <a:ea typeface="Calibri" panose="020F0502020204030204" pitchFamily="34" charset="0"/>
                <a:cs typeface="Times New Roman" panose="02020603050405020304" pitchFamily="18" charset="0"/>
              </a:rPr>
              <a:t> to make sure that tasks, equipment, information and the environment fit each worker.</a:t>
            </a:r>
            <a:endParaRPr lang="en-GB" sz="1400" dirty="0">
              <a:effectLst/>
              <a:ea typeface="Calibri" panose="020F0502020204030204" pitchFamily="34" charset="0"/>
            </a:endParaRPr>
          </a:p>
        </p:txBody>
      </p:sp>
      <p:sp>
        <p:nvSpPr>
          <p:cNvPr id="11" name="TextBox 10">
            <a:extLst>
              <a:ext uri="{FF2B5EF4-FFF2-40B4-BE49-F238E27FC236}">
                <a16:creationId xmlns:a16="http://schemas.microsoft.com/office/drawing/2014/main" id="{7D8503BD-E29B-8EF9-E48C-CFE784434A16}"/>
              </a:ext>
            </a:extLst>
          </p:cNvPr>
          <p:cNvSpPr txBox="1"/>
          <p:nvPr/>
        </p:nvSpPr>
        <p:spPr>
          <a:xfrm>
            <a:off x="7896639" y="75123"/>
            <a:ext cx="3777091" cy="3001656"/>
          </a:xfrm>
          <a:prstGeom prst="rect">
            <a:avLst/>
          </a:prstGeom>
          <a:noFill/>
        </p:spPr>
        <p:txBody>
          <a:bodyPr wrap="square">
            <a:spAutoFit/>
          </a:bodyPr>
          <a:lstStyle/>
          <a:p>
            <a:pPr lvl="0">
              <a:spcAft>
                <a:spcPts val="300"/>
              </a:spcAft>
            </a:pPr>
            <a:r>
              <a:rPr lang="en-GB" sz="1400" b="1" dirty="0">
                <a:solidFill>
                  <a:srgbClr val="E30313"/>
                </a:solidFill>
                <a:effectLst/>
                <a:latin typeface="Calibri" panose="020F0502020204030204" pitchFamily="34" charset="0"/>
                <a:ea typeface="Calibri" panose="020F0502020204030204" pitchFamily="34" charset="0"/>
              </a:rPr>
              <a:t>Line of Fire Positioning:</a:t>
            </a:r>
          </a:p>
          <a:p>
            <a:pPr>
              <a:lnSpc>
                <a:spcPct val="115000"/>
              </a:lnSpc>
              <a:spcAft>
                <a:spcPts val="300"/>
              </a:spcAft>
            </a:pPr>
            <a:r>
              <a:rPr lang="en-US" sz="1400" dirty="0">
                <a:ea typeface="SimSun" panose="02010600030101010101" pitchFamily="2" charset="-122"/>
                <a:cs typeface="Arial" panose="020B0604020202020204" pitchFamily="34" charset="0"/>
              </a:rPr>
              <a:t>The injured party and his colleague were attempting to pry open a hatch.</a:t>
            </a:r>
          </a:p>
          <a:p>
            <a:pPr>
              <a:lnSpc>
                <a:spcPct val="115000"/>
              </a:lnSpc>
              <a:spcAft>
                <a:spcPts val="300"/>
              </a:spcAft>
            </a:pPr>
            <a:r>
              <a:rPr lang="en-US" sz="1400" dirty="0">
                <a:ea typeface="SimSun" panose="02010600030101010101" pitchFamily="2" charset="-122"/>
                <a:cs typeface="Arial" panose="020B0604020202020204" pitchFamily="34" charset="0"/>
              </a:rPr>
              <a:t>The IP was lying on the deck</a:t>
            </a:r>
            <a:r>
              <a:rPr lang="en-GB" sz="1400" dirty="0">
                <a:ea typeface="SimSun" panose="02010600030101010101" pitchFamily="2" charset="-122"/>
                <a:cs typeface="Arial" panose="020B0604020202020204" pitchFamily="34" charset="0"/>
              </a:rPr>
              <a:t> to position himself for best leverage and control.</a:t>
            </a:r>
            <a:endParaRPr lang="en-US" sz="1400" dirty="0">
              <a:ea typeface="SimSun" panose="02010600030101010101" pitchFamily="2" charset="-122"/>
              <a:cs typeface="Arial" panose="020B0604020202020204" pitchFamily="34" charset="0"/>
            </a:endParaRPr>
          </a:p>
          <a:p>
            <a:pPr>
              <a:lnSpc>
                <a:spcPct val="115000"/>
              </a:lnSpc>
              <a:spcAft>
                <a:spcPts val="300"/>
              </a:spcAft>
            </a:pPr>
            <a:r>
              <a:rPr lang="en-US" sz="1400" dirty="0">
                <a:ea typeface="SimSun" panose="02010600030101010101" pitchFamily="2" charset="-122"/>
                <a:cs typeface="Arial" panose="020B0604020202020204" pitchFamily="34" charset="0"/>
              </a:rPr>
              <a:t>Two pry bars were used:</a:t>
            </a:r>
          </a:p>
          <a:p>
            <a:pPr marL="285750" indent="-285750">
              <a:lnSpc>
                <a:spcPct val="115000"/>
              </a:lnSpc>
              <a:spcAft>
                <a:spcPts val="300"/>
              </a:spcAft>
              <a:buFont typeface="Arial" panose="020B0604020202020204" pitchFamily="34" charset="0"/>
              <a:buChar char="•"/>
            </a:pPr>
            <a:r>
              <a:rPr lang="en-US" sz="1400" dirty="0">
                <a:ea typeface="SimSun" panose="02010600030101010101" pitchFamily="2" charset="-122"/>
                <a:cs typeface="Arial" panose="020B0604020202020204" pitchFamily="34" charset="0"/>
              </a:rPr>
              <a:t>The first was inserted into the joint</a:t>
            </a:r>
          </a:p>
          <a:p>
            <a:pPr marL="285750" indent="-285750">
              <a:lnSpc>
                <a:spcPct val="115000"/>
              </a:lnSpc>
              <a:spcAft>
                <a:spcPts val="300"/>
              </a:spcAft>
              <a:buFont typeface="Arial" panose="020B0604020202020204" pitchFamily="34" charset="0"/>
              <a:buChar char="•"/>
            </a:pPr>
            <a:r>
              <a:rPr lang="en-US" sz="1400" dirty="0">
                <a:ea typeface="SimSun" panose="02010600030101010101" pitchFamily="2" charset="-122"/>
                <a:cs typeface="Arial" panose="020B0604020202020204" pitchFamily="34" charset="0"/>
              </a:rPr>
              <a:t>The second was then inserted adjacent and an attempt was made to pry open the hatch</a:t>
            </a:r>
          </a:p>
          <a:p>
            <a:pPr>
              <a:lnSpc>
                <a:spcPct val="115000"/>
              </a:lnSpc>
              <a:spcAft>
                <a:spcPts val="300"/>
              </a:spcAft>
            </a:pPr>
            <a:r>
              <a:rPr lang="en-US" sz="1400" dirty="0">
                <a:ea typeface="SimSun" panose="02010600030101010101" pitchFamily="2" charset="-122"/>
                <a:cs typeface="Arial" panose="020B0604020202020204" pitchFamily="34" charset="0"/>
              </a:rPr>
              <a:t>The first pry bar came loose when the joint was opened, it fell onto the IP’s face causing a cut.</a:t>
            </a:r>
            <a:endParaRPr lang="en-GB" sz="1400" dirty="0">
              <a:ea typeface="SimSun" panose="02010600030101010101" pitchFamily="2" charset="-122"/>
              <a:cs typeface="Arial" panose="020B0604020202020204" pitchFamily="34" charset="0"/>
            </a:endParaRPr>
          </a:p>
        </p:txBody>
      </p:sp>
      <p:sp>
        <p:nvSpPr>
          <p:cNvPr id="15" name="TextBox 14">
            <a:extLst>
              <a:ext uri="{FF2B5EF4-FFF2-40B4-BE49-F238E27FC236}">
                <a16:creationId xmlns:a16="http://schemas.microsoft.com/office/drawing/2014/main" id="{AA245F0A-E088-933F-9797-390B86BC6CD7}"/>
              </a:ext>
            </a:extLst>
          </p:cNvPr>
          <p:cNvSpPr txBox="1"/>
          <p:nvPr/>
        </p:nvSpPr>
        <p:spPr>
          <a:xfrm>
            <a:off x="378686" y="5051567"/>
            <a:ext cx="2798125" cy="738664"/>
          </a:xfrm>
          <a:prstGeom prst="rect">
            <a:avLst/>
          </a:prstGeom>
          <a:noFill/>
        </p:spPr>
        <p:txBody>
          <a:bodyPr wrap="square">
            <a:spAutoFit/>
          </a:bodyPr>
          <a:lstStyle/>
          <a:p>
            <a:pPr lvl="0">
              <a:spcAft>
                <a:spcPts val="300"/>
              </a:spcAft>
            </a:pPr>
            <a:r>
              <a:rPr lang="en-US" sz="1400" dirty="0"/>
              <a:t>We often find ourselves in a sub-optimum position to carry out tasks due to plant layout and design.</a:t>
            </a:r>
          </a:p>
        </p:txBody>
      </p:sp>
      <p:cxnSp>
        <p:nvCxnSpPr>
          <p:cNvPr id="16" name="Straight Connector 15">
            <a:extLst>
              <a:ext uri="{FF2B5EF4-FFF2-40B4-BE49-F238E27FC236}">
                <a16:creationId xmlns:a16="http://schemas.microsoft.com/office/drawing/2014/main" id="{D917CFD4-4CEE-1814-2EA6-2A0B88950187}"/>
              </a:ext>
            </a:extLst>
          </p:cNvPr>
          <p:cNvCxnSpPr>
            <a:cxnSpLocks/>
          </p:cNvCxnSpPr>
          <p:nvPr/>
        </p:nvCxnSpPr>
        <p:spPr>
          <a:xfrm>
            <a:off x="7746331" y="266283"/>
            <a:ext cx="0" cy="5508049"/>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A6AD17F-7A4A-4A8D-3776-9234D202C45D}"/>
              </a:ext>
            </a:extLst>
          </p:cNvPr>
          <p:cNvCxnSpPr>
            <a:cxnSpLocks/>
          </p:cNvCxnSpPr>
          <p:nvPr/>
        </p:nvCxnSpPr>
        <p:spPr>
          <a:xfrm>
            <a:off x="148795" y="4884795"/>
            <a:ext cx="7597536" cy="0"/>
          </a:xfrm>
          <a:prstGeom prst="line">
            <a:avLst/>
          </a:prstGeom>
          <a:ln w="47625">
            <a:solidFill>
              <a:srgbClr val="C00000"/>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449E119A-B059-4141-0D6D-CE96A277059A}"/>
              </a:ext>
            </a:extLst>
          </p:cNvPr>
          <p:cNvSpPr txBox="1"/>
          <p:nvPr/>
        </p:nvSpPr>
        <p:spPr>
          <a:xfrm>
            <a:off x="5361623" y="5051567"/>
            <a:ext cx="2417094" cy="738664"/>
          </a:xfrm>
          <a:prstGeom prst="rect">
            <a:avLst/>
          </a:prstGeom>
          <a:noFill/>
        </p:spPr>
        <p:txBody>
          <a:bodyPr wrap="square">
            <a:spAutoFit/>
          </a:bodyPr>
          <a:lstStyle/>
          <a:p>
            <a:pPr>
              <a:spcAft>
                <a:spcPts val="300"/>
              </a:spcAft>
            </a:pPr>
            <a:r>
              <a:rPr lang="en-GB" sz="1400" b="1" dirty="0">
                <a:solidFill>
                  <a:srgbClr val="E30313"/>
                </a:solidFill>
                <a:ea typeface="Calibri" panose="020F0502020204030204" pitchFamily="34" charset="0"/>
                <a:cs typeface="Times New Roman" panose="02020603050405020304" pitchFamily="18" charset="0"/>
              </a:rPr>
              <a:t>How do you identify and control hazards associated with awkward access?</a:t>
            </a:r>
            <a:endParaRPr lang="en-GB" sz="1400" b="1" dirty="0">
              <a:solidFill>
                <a:srgbClr val="E30313"/>
              </a:solidFill>
              <a:effectLst/>
              <a:ea typeface="Calibri" panose="020F0502020204030204" pitchFamily="34" charset="0"/>
            </a:endParaRPr>
          </a:p>
        </p:txBody>
      </p:sp>
      <p:pic>
        <p:nvPicPr>
          <p:cNvPr id="19" name="Picture 18">
            <a:extLst>
              <a:ext uri="{FF2B5EF4-FFF2-40B4-BE49-F238E27FC236}">
                <a16:creationId xmlns:a16="http://schemas.microsoft.com/office/drawing/2014/main" id="{8744DA93-C01F-5559-5267-48DF25C7E780}"/>
              </a:ext>
            </a:extLst>
          </p:cNvPr>
          <p:cNvPicPr>
            <a:picLocks noChangeAspect="1"/>
          </p:cNvPicPr>
          <p:nvPr/>
        </p:nvPicPr>
        <p:blipFill>
          <a:blip r:embed="rId5"/>
          <a:stretch>
            <a:fillRect/>
          </a:stretch>
        </p:blipFill>
        <p:spPr>
          <a:xfrm rot="21308851">
            <a:off x="3361821" y="5126840"/>
            <a:ext cx="1810644" cy="730610"/>
          </a:xfrm>
          <a:prstGeom prst="rect">
            <a:avLst/>
          </a:prstGeom>
        </p:spPr>
      </p:pic>
      <p:pic>
        <p:nvPicPr>
          <p:cNvPr id="3" name="Picture 2">
            <a:extLst>
              <a:ext uri="{FF2B5EF4-FFF2-40B4-BE49-F238E27FC236}">
                <a16:creationId xmlns:a16="http://schemas.microsoft.com/office/drawing/2014/main" id="{807FDE04-DF04-5799-D236-8269C08B3AA0}"/>
              </a:ext>
            </a:extLst>
          </p:cNvPr>
          <p:cNvPicPr>
            <a:picLocks noChangeAspect="1"/>
          </p:cNvPicPr>
          <p:nvPr/>
        </p:nvPicPr>
        <p:blipFill>
          <a:blip r:embed="rId6"/>
          <a:stretch>
            <a:fillRect/>
          </a:stretch>
        </p:blipFill>
        <p:spPr>
          <a:xfrm>
            <a:off x="8420123" y="3107759"/>
            <a:ext cx="3206774" cy="2682472"/>
          </a:xfrm>
          <a:prstGeom prst="rect">
            <a:avLst/>
          </a:prstGeom>
        </p:spPr>
      </p:pic>
    </p:spTree>
    <p:extLst>
      <p:ext uri="{BB962C8B-B14F-4D97-AF65-F5344CB8AC3E}">
        <p14:creationId xmlns:p14="http://schemas.microsoft.com/office/powerpoint/2010/main" val="1287795173"/>
      </p:ext>
    </p:extLst>
  </p:cSld>
  <p:clrMapOvr>
    <a:masterClrMapping/>
  </p:clrMapOvr>
</p:sld>
</file>

<file path=ppt/theme/theme1.xml><?xml version="1.0" encoding="utf-8"?>
<a:theme xmlns:a="http://schemas.openxmlformats.org/drawingml/2006/main" name="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tepChange16by9 Master" id="{08A2AA5A-0237-4AF3-A6E3-8AB639B703B7}" vid="{BCE51013-BDF5-48DA-A1CE-F02A3297AAE2}"/>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13217</TotalTime>
  <Words>3405</Words>
  <Application>Microsoft Office PowerPoint</Application>
  <PresentationFormat>Widescreen</PresentationFormat>
  <Paragraphs>342</Paragraphs>
  <Slides>16</Slides>
  <Notes>15</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16</vt:i4>
      </vt:variant>
    </vt:vector>
  </HeadingPairs>
  <TitlesOfParts>
    <vt:vector size="23" baseType="lpstr">
      <vt:lpstr>Arial</vt:lpstr>
      <vt:lpstr>Arial Rounded MT Bold</vt:lpstr>
      <vt:lpstr>Calibri</vt:lpstr>
      <vt:lpstr>Calibri Light</vt:lpstr>
      <vt:lpstr>Frutiger W01</vt:lpstr>
      <vt:lpstr>TAD GRUNGE CAPS</vt:lpstr>
      <vt:lpstr>StepChange16by9 Master</vt:lpstr>
      <vt:lpstr>Prevention of Personal Injuries</vt:lpstr>
      <vt:lpstr>For Info</vt:lpstr>
      <vt:lpstr>Did you know?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do you ensure your hands are not in the line of fire?</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Engagement, Sharing &amp; Learning</dc:title>
  <dc:creator>Gillian Simpson</dc:creator>
  <cp:lastModifiedBy>Aimie Clark</cp:lastModifiedBy>
  <cp:revision>141</cp:revision>
  <cp:lastPrinted>2022-03-02T13:56:22Z</cp:lastPrinted>
  <dcterms:created xsi:type="dcterms:W3CDTF">2018-06-19T13:17:58Z</dcterms:created>
  <dcterms:modified xsi:type="dcterms:W3CDTF">2022-06-30T15:35:43Z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69bf4a9-87bd-4dbf-a36c-1db5158e5def_Enabled">
    <vt:lpwstr>True</vt:lpwstr>
  </property>
  <property fmtid="{D5CDD505-2E9C-101B-9397-08002B2CF9AE}" pid="3" name="MSIP_Label_569bf4a9-87bd-4dbf-a36c-1db5158e5def_SiteId">
    <vt:lpwstr>ea80952e-a476-42d4-aaf4-5457852b0f7e</vt:lpwstr>
  </property>
  <property fmtid="{D5CDD505-2E9C-101B-9397-08002B2CF9AE}" pid="4" name="MSIP_Label_569bf4a9-87bd-4dbf-a36c-1db5158e5def_Owner">
    <vt:lpwstr>david.lane@bp.com</vt:lpwstr>
  </property>
  <property fmtid="{D5CDD505-2E9C-101B-9397-08002B2CF9AE}" pid="5" name="MSIP_Label_569bf4a9-87bd-4dbf-a36c-1db5158e5def_SetDate">
    <vt:lpwstr>2019-08-05T10:28:02.0350225Z</vt:lpwstr>
  </property>
  <property fmtid="{D5CDD505-2E9C-101B-9397-08002B2CF9AE}" pid="6" name="MSIP_Label_569bf4a9-87bd-4dbf-a36c-1db5158e5def_Name">
    <vt:lpwstr>General</vt:lpwstr>
  </property>
  <property fmtid="{D5CDD505-2E9C-101B-9397-08002B2CF9AE}" pid="7" name="MSIP_Label_569bf4a9-87bd-4dbf-a36c-1db5158e5def_Application">
    <vt:lpwstr>Microsoft Azure Information Protection</vt:lpwstr>
  </property>
  <property fmtid="{D5CDD505-2E9C-101B-9397-08002B2CF9AE}" pid="8" name="MSIP_Label_569bf4a9-87bd-4dbf-a36c-1db5158e5def_ActionId">
    <vt:lpwstr>d05bc4cb-a2ae-404e-a2a3-cd23fdfc19cf</vt:lpwstr>
  </property>
  <property fmtid="{D5CDD505-2E9C-101B-9397-08002B2CF9AE}" pid="9" name="MSIP_Label_569bf4a9-87bd-4dbf-a36c-1db5158e5def_Extended_MSFT_Method">
    <vt:lpwstr>Manual</vt:lpwstr>
  </property>
</Properties>
</file>